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27" r:id="rId2"/>
    <p:sldId id="319" r:id="rId3"/>
    <p:sldId id="328" r:id="rId4"/>
    <p:sldId id="432" r:id="rId5"/>
    <p:sldId id="407" r:id="rId6"/>
    <p:sldId id="408" r:id="rId7"/>
    <p:sldId id="419" r:id="rId8"/>
    <p:sldId id="420" r:id="rId9"/>
    <p:sldId id="421" r:id="rId10"/>
    <p:sldId id="431" r:id="rId11"/>
    <p:sldId id="422" r:id="rId12"/>
    <p:sldId id="423" r:id="rId13"/>
    <p:sldId id="399" r:id="rId14"/>
    <p:sldId id="429" r:id="rId15"/>
    <p:sldId id="410" r:id="rId16"/>
    <p:sldId id="424" r:id="rId17"/>
    <p:sldId id="401" r:id="rId18"/>
    <p:sldId id="391" r:id="rId19"/>
    <p:sldId id="412" r:id="rId20"/>
    <p:sldId id="359" r:id="rId21"/>
    <p:sldId id="378" r:id="rId22"/>
    <p:sldId id="376" r:id="rId23"/>
    <p:sldId id="416" r:id="rId24"/>
    <p:sldId id="375" r:id="rId25"/>
    <p:sldId id="338" r:id="rId26"/>
    <p:sldId id="372" r:id="rId27"/>
    <p:sldId id="367" r:id="rId28"/>
    <p:sldId id="355" r:id="rId29"/>
    <p:sldId id="428" r:id="rId30"/>
    <p:sldId id="430" r:id="rId31"/>
    <p:sldId id="364" r:id="rId32"/>
    <p:sldId id="326" r:id="rId33"/>
  </p:sldIdLst>
  <p:sldSz cx="9144000" cy="5143500" type="screen16x9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05">
          <p15:clr>
            <a:srgbClr val="A4A3A4"/>
          </p15:clr>
        </p15:guide>
        <p15:guide id="2" orient="horz" pos="132">
          <p15:clr>
            <a:srgbClr val="A4A3A4"/>
          </p15:clr>
        </p15:guide>
        <p15:guide id="3" orient="horz" pos="1621">
          <p15:clr>
            <a:srgbClr val="A4A3A4"/>
          </p15:clr>
        </p15:guide>
        <p15:guide id="4" orient="horz" pos="2692">
          <p15:clr>
            <a:srgbClr val="A4A3A4"/>
          </p15:clr>
        </p15:guide>
        <p15:guide id="5" orient="horz" pos="661">
          <p15:clr>
            <a:srgbClr val="A4A3A4"/>
          </p15:clr>
        </p15:guide>
        <p15:guide id="6" orient="horz" pos="2818">
          <p15:clr>
            <a:srgbClr val="A4A3A4"/>
          </p15:clr>
        </p15:guide>
        <p15:guide id="7" pos="5280">
          <p15:clr>
            <a:srgbClr val="A4A3A4"/>
          </p15:clr>
        </p15:guide>
        <p15:guide id="8" pos="2881">
          <p15:clr>
            <a:srgbClr val="A4A3A4"/>
          </p15:clr>
        </p15:guide>
        <p15:guide id="9" pos="480">
          <p15:clr>
            <a:srgbClr val="A4A3A4"/>
          </p15:clr>
        </p15:guide>
        <p15:guide id="10" pos="3838">
          <p15:clr>
            <a:srgbClr val="A4A3A4"/>
          </p15:clr>
        </p15:guide>
        <p15:guide id="11" pos="1920">
          <p15:clr>
            <a:srgbClr val="A4A3A4"/>
          </p15:clr>
        </p15:guide>
        <p15:guide id="12" pos="1896">
          <p15:clr>
            <a:srgbClr val="A4A3A4"/>
          </p15:clr>
        </p15:guide>
        <p15:guide id="13" pos="3856">
          <p15:clr>
            <a:srgbClr val="A4A3A4"/>
          </p15:clr>
        </p15:guide>
        <p15:guide id="14" orient="horz" pos="3239">
          <p15:clr>
            <a:srgbClr val="A4A3A4"/>
          </p15:clr>
        </p15:guide>
        <p15:guide id="15" orient="horz" pos="1613">
          <p15:clr>
            <a:srgbClr val="A4A3A4"/>
          </p15:clr>
        </p15:guide>
        <p15:guide id="16" pos="5272">
          <p15:clr>
            <a:srgbClr val="A4A3A4"/>
          </p15:clr>
        </p15:guide>
        <p15:guide id="17" pos="2869">
          <p15:clr>
            <a:srgbClr val="A4A3A4"/>
          </p15:clr>
        </p15:guide>
        <p15:guide id="18" pos="3834">
          <p15:clr>
            <a:srgbClr val="A4A3A4"/>
          </p15:clr>
        </p15:guide>
        <p15:guide id="19" pos="1897">
          <p15:clr>
            <a:srgbClr val="A4A3A4"/>
          </p15:clr>
        </p15:guide>
        <p15:guide id="20" orient="horz" pos="1957">
          <p15:clr>
            <a:srgbClr val="A4A3A4"/>
          </p15:clr>
        </p15:guide>
        <p15:guide id="21" orient="horz" pos="2689">
          <p15:clr>
            <a:srgbClr val="A4A3A4"/>
          </p15:clr>
        </p15:guide>
        <p15:guide id="22" orient="horz" pos="519">
          <p15:clr>
            <a:srgbClr val="A4A3A4"/>
          </p15:clr>
        </p15:guide>
        <p15:guide id="23" orient="horz" pos="994">
          <p15:clr>
            <a:srgbClr val="A4A3A4"/>
          </p15:clr>
        </p15:guide>
        <p15:guide id="24" orient="horz" pos="714">
          <p15:clr>
            <a:srgbClr val="A4A3A4"/>
          </p15:clr>
        </p15:guide>
        <p15:guide id="25" orient="horz" pos="3238">
          <p15:clr>
            <a:srgbClr val="A4A3A4"/>
          </p15:clr>
        </p15:guide>
        <p15:guide id="26" orient="horz" pos="4">
          <p15:clr>
            <a:srgbClr val="A4A3A4"/>
          </p15:clr>
        </p15:guide>
        <p15:guide id="27" orient="horz" pos="2699">
          <p15:clr>
            <a:srgbClr val="A4A3A4"/>
          </p15:clr>
        </p15:guide>
        <p15:guide id="28" orient="horz" pos="675">
          <p15:clr>
            <a:srgbClr val="A4A3A4"/>
          </p15:clr>
        </p15:guide>
        <p15:guide id="29" orient="horz" pos="1671">
          <p15:clr>
            <a:srgbClr val="A4A3A4"/>
          </p15:clr>
        </p15:guide>
        <p15:guide id="30" orient="horz" pos="2970">
          <p15:clr>
            <a:srgbClr val="A4A3A4"/>
          </p15:clr>
        </p15:guide>
        <p15:guide id="31" orient="horz" pos="539">
          <p15:clr>
            <a:srgbClr val="A4A3A4"/>
          </p15:clr>
        </p15:guide>
        <p15:guide id="32" orient="horz" pos="280">
          <p15:clr>
            <a:srgbClr val="A4A3A4"/>
          </p15:clr>
        </p15:guide>
        <p15:guide id="33" orient="horz" pos="3101">
          <p15:clr>
            <a:srgbClr val="A4A3A4"/>
          </p15:clr>
        </p15:guide>
        <p15:guide id="34" orient="horz" pos="137">
          <p15:clr>
            <a:srgbClr val="A4A3A4"/>
          </p15:clr>
        </p15:guide>
        <p15:guide id="35" pos="5278">
          <p15:clr>
            <a:srgbClr val="A4A3A4"/>
          </p15:clr>
        </p15:guide>
        <p15:guide id="36">
          <p15:clr>
            <a:srgbClr val="A4A3A4"/>
          </p15:clr>
        </p15:guide>
        <p15:guide id="37" pos="3864">
          <p15:clr>
            <a:srgbClr val="A4A3A4"/>
          </p15:clr>
        </p15:guide>
        <p15:guide id="38" pos="5759">
          <p15:clr>
            <a:srgbClr val="A4A3A4"/>
          </p15:clr>
        </p15:guide>
        <p15:guide id="39" pos="2880">
          <p15:clr>
            <a:srgbClr val="A4A3A4"/>
          </p15:clr>
        </p15:guide>
        <p15:guide id="40" pos="3840">
          <p15:clr>
            <a:srgbClr val="A4A3A4"/>
          </p15:clr>
        </p15:guide>
        <p15:guide id="41" pos="4079">
          <p15:clr>
            <a:srgbClr val="A4A3A4"/>
          </p15:clr>
        </p15:guide>
        <p15:guide id="42" pos="5515">
          <p15:clr>
            <a:srgbClr val="A4A3A4"/>
          </p15:clr>
        </p15:guide>
        <p15:guide id="43" pos="241">
          <p15:clr>
            <a:srgbClr val="A4A3A4"/>
          </p15:clr>
        </p15:guide>
        <p15:guide id="44" pos="478">
          <p15:clr>
            <a:srgbClr val="A4A3A4"/>
          </p15:clr>
        </p15:guide>
        <p15:guide id="45" pos="21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n Maria" initials="RM" lastIdx="2" clrIdx="0">
    <p:extLst>
      <p:ext uri="{19B8F6BF-5375-455C-9EA6-DF929625EA0E}">
        <p15:presenceInfo xmlns:p15="http://schemas.microsoft.com/office/powerpoint/2012/main" userId="S-1-5-21-3756686867-893174319-3700931214-13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E0"/>
    <a:srgbClr val="F0A014"/>
    <a:srgbClr val="E2A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9" autoAdjust="0"/>
    <p:restoredTop sz="86449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744" y="102"/>
      </p:cViewPr>
      <p:guideLst>
        <p:guide orient="horz" pos="3105"/>
        <p:guide orient="horz" pos="132"/>
        <p:guide orient="horz" pos="1621"/>
        <p:guide orient="horz" pos="2692"/>
        <p:guide orient="horz" pos="661"/>
        <p:guide orient="horz" pos="2818"/>
        <p:guide pos="5280"/>
        <p:guide pos="2881"/>
        <p:guide pos="480"/>
        <p:guide pos="3838"/>
        <p:guide pos="1920"/>
        <p:guide pos="1896"/>
        <p:guide pos="3856"/>
        <p:guide orient="horz" pos="3239"/>
        <p:guide orient="horz" pos="1613"/>
        <p:guide pos="5272"/>
        <p:guide pos="2869"/>
        <p:guide pos="3834"/>
        <p:guide pos="1897"/>
        <p:guide orient="horz" pos="1957"/>
        <p:guide orient="horz" pos="2689"/>
        <p:guide orient="horz" pos="519"/>
        <p:guide orient="horz" pos="994"/>
        <p:guide orient="horz" pos="714"/>
        <p:guide orient="horz" pos="3238"/>
        <p:guide orient="horz" pos="4"/>
        <p:guide orient="horz" pos="2699"/>
        <p:guide orient="horz" pos="675"/>
        <p:guide orient="horz" pos="1671"/>
        <p:guide orient="horz" pos="2970"/>
        <p:guide orient="horz" pos="539"/>
        <p:guide orient="horz" pos="280"/>
        <p:guide orient="horz" pos="3101"/>
        <p:guide orient="horz" pos="137"/>
        <p:guide pos="5278"/>
        <p:guide/>
        <p:guide pos="3864"/>
        <p:guide pos="5759"/>
        <p:guide pos="2880"/>
        <p:guide pos="3840"/>
        <p:guide pos="4079"/>
        <p:guide pos="5515"/>
        <p:guide pos="241"/>
        <p:guide pos="478"/>
        <p:guide pos="2159"/>
      </p:guideLst>
    </p:cSldViewPr>
  </p:slideViewPr>
  <p:outlineViewPr>
    <p:cViewPr>
      <p:scale>
        <a:sx n="33" d="100"/>
        <a:sy n="33" d="100"/>
      </p:scale>
      <p:origin x="0" y="-7125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38" tIns="45718" rIns="91438" bIns="4571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438" tIns="45718" rIns="91438" bIns="45718" rtlCol="0"/>
          <a:lstStyle>
            <a:lvl1pPr algn="r">
              <a:defRPr sz="1200"/>
            </a:lvl1pPr>
          </a:lstStyle>
          <a:p>
            <a:fld id="{98A1D9F8-4757-054D-A10B-69C1B695A301}" type="datetimeFigureOut">
              <a:rPr lang="en-US" smtClean="0"/>
              <a:t>6/30/2021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1"/>
            <a:ext cx="2945659" cy="496411"/>
          </a:xfrm>
          <a:prstGeom prst="rect">
            <a:avLst/>
          </a:prstGeom>
        </p:spPr>
        <p:txBody>
          <a:bodyPr vert="horz" lIns="91438" tIns="45718" rIns="91438" bIns="4571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30091"/>
            <a:ext cx="2945659" cy="496411"/>
          </a:xfrm>
          <a:prstGeom prst="rect">
            <a:avLst/>
          </a:prstGeom>
        </p:spPr>
        <p:txBody>
          <a:bodyPr vert="horz" lIns="91438" tIns="45718" rIns="91438" bIns="45718" rtlCol="0" anchor="b"/>
          <a:lstStyle>
            <a:lvl1pPr algn="r">
              <a:defRPr sz="1200"/>
            </a:lvl1pPr>
          </a:lstStyle>
          <a:p>
            <a:fld id="{A51809DB-C792-B746-8FA9-6217FC40E6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74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38" tIns="45718" rIns="91438" bIns="4571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411"/>
          </a:xfrm>
          <a:prstGeom prst="rect">
            <a:avLst/>
          </a:prstGeom>
        </p:spPr>
        <p:txBody>
          <a:bodyPr vert="horz" lIns="91438" tIns="45718" rIns="91438" bIns="45718" rtlCol="0"/>
          <a:lstStyle>
            <a:lvl1pPr algn="r">
              <a:defRPr sz="1200"/>
            </a:lvl1pPr>
          </a:lstStyle>
          <a:p>
            <a:fld id="{02FD8CEB-BC9C-7846-ADFC-3A8B24899956}" type="datetimeFigureOut">
              <a:rPr lang="en-US" smtClean="0"/>
              <a:t>6/30/2021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8" rIns="91438" bIns="45718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8" tIns="45718" rIns="91438" bIns="45718" rtlCol="0"/>
          <a:lstStyle/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1"/>
          </a:xfrm>
          <a:prstGeom prst="rect">
            <a:avLst/>
          </a:prstGeom>
        </p:spPr>
        <p:txBody>
          <a:bodyPr vert="horz" lIns="91438" tIns="45718" rIns="91438" bIns="4571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30091"/>
            <a:ext cx="2945659" cy="496411"/>
          </a:xfrm>
          <a:prstGeom prst="rect">
            <a:avLst/>
          </a:prstGeom>
        </p:spPr>
        <p:txBody>
          <a:bodyPr vert="horz" lIns="91438" tIns="45718" rIns="91438" bIns="45718" rtlCol="0" anchor="b"/>
          <a:lstStyle>
            <a:lvl1pPr algn="r">
              <a:defRPr sz="1200"/>
            </a:lvl1pPr>
          </a:lstStyle>
          <a:p>
            <a:fld id="{62348AFE-8FC2-8D42-98CE-53CB72351B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73904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8AFE-8FC2-8D42-98CE-53CB72351B7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29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48AFE-8FC2-8D42-98CE-53CB72351B79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9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91744"/>
            <a:ext cx="9144000" cy="3939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4283700"/>
            <a:ext cx="9144001" cy="1053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77172" y="47032"/>
            <a:ext cx="1978016" cy="1049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057159"/>
            <a:ext cx="7620000" cy="110251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6999" y="4498203"/>
            <a:ext cx="6400800" cy="7419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subtitle</a:t>
            </a:r>
            <a:r>
              <a:rPr lang="pl-PL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71629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48000" y="0"/>
            <a:ext cx="6096000" cy="5143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92388"/>
            <a:ext cx="9144000" cy="857250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7413" y="1274016"/>
            <a:ext cx="4951412" cy="35004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427038"/>
            <a:ext cx="3009900" cy="42878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81756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7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 - 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22E42B9A-DCEE-4730-9E43-D6C15D44D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36761" y="4590983"/>
            <a:ext cx="2209406" cy="58280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A462C44-C208-46C4-AEEB-5F697CAF10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00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7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owy foto w 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4283700"/>
            <a:ext cx="9144001" cy="1053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77172" y="47032"/>
            <a:ext cx="1978016" cy="104933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2000" y="2057159"/>
            <a:ext cx="7620000" cy="110251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66999" y="4498203"/>
            <a:ext cx="6400800" cy="7419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subtitle</a:t>
            </a:r>
            <a:r>
              <a:rPr lang="pl-PL" dirty="0"/>
              <a:t> style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7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 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81756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92388"/>
            <a:ext cx="9144000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9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A - 1 ł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92388"/>
            <a:ext cx="91440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81756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758824" y="1071596"/>
            <a:ext cx="7620001" cy="34564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595959"/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1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 - 2 ła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92388"/>
            <a:ext cx="9144000" cy="85725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758825" y="1071563"/>
            <a:ext cx="3619211" cy="3492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595959"/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81756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4"/>
          </p:nvPr>
        </p:nvSpPr>
        <p:spPr>
          <a:xfrm>
            <a:off x="4759831" y="1071563"/>
            <a:ext cx="3619211" cy="3492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595959"/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1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 - 3 ła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92388"/>
            <a:ext cx="9144000" cy="85725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758825" y="1077192"/>
            <a:ext cx="2289176" cy="35004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595959"/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81756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0"/>
          </p:nvPr>
        </p:nvSpPr>
        <p:spPr>
          <a:xfrm>
            <a:off x="6089649" y="1077192"/>
            <a:ext cx="2289176" cy="35004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595959"/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11"/>
          </p:nvPr>
        </p:nvSpPr>
        <p:spPr>
          <a:xfrm>
            <a:off x="3427413" y="1077192"/>
            <a:ext cx="2289176" cy="35004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595959"/>
                </a:solidFill>
              </a:defRPr>
            </a:lvl1pPr>
            <a:lvl2pPr>
              <a:defRPr sz="2400">
                <a:solidFill>
                  <a:srgbClr val="595959"/>
                </a:solidFill>
              </a:defRPr>
            </a:lvl2pPr>
            <a:lvl3pPr>
              <a:defRPr sz="20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4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3009899" cy="5143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92388"/>
            <a:ext cx="9144000" cy="8572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709" y="1274016"/>
            <a:ext cx="2305878" cy="35004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427038"/>
            <a:ext cx="6094413" cy="42878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81756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34101" y="0"/>
            <a:ext cx="3009899" cy="5143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92388"/>
            <a:ext cx="9144000" cy="857250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475413" y="1274016"/>
            <a:ext cx="2279650" cy="35004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87" y="427038"/>
            <a:ext cx="6094413" cy="42878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81756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1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096000" cy="5143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3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292388"/>
            <a:ext cx="9144000" cy="857250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823" y="1274016"/>
            <a:ext cx="5000050" cy="35004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134101" y="427038"/>
            <a:ext cx="3009900" cy="42878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817563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ctr"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5C2FDF71-C9F5-4D63-A104-EFBA5376E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759831" y="4593392"/>
            <a:ext cx="2209406" cy="58280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DE0F5F08-CC11-47D8-80BC-A4F647078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98" y="4563106"/>
            <a:ext cx="1393338" cy="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3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22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50" r:id="rId4"/>
    <p:sldLayoutId id="2147483652" r:id="rId5"/>
    <p:sldLayoutId id="2147483659" r:id="rId6"/>
    <p:sldLayoutId id="2147483656" r:id="rId7"/>
    <p:sldLayoutId id="2147483662" r:id="rId8"/>
    <p:sldLayoutId id="2147483660" r:id="rId9"/>
    <p:sldLayoutId id="2147483661" r:id="rId10"/>
    <p:sldLayoutId id="2147483655" r:id="rId11"/>
    <p:sldLayoutId id="214748366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601" y="2053422"/>
            <a:ext cx="9144000" cy="1941635"/>
          </a:xfrm>
        </p:spPr>
        <p:txBody>
          <a:bodyPr/>
          <a:lstStyle/>
          <a:p>
            <a:r>
              <a:rPr lang="pl-PL" altLang="pl-PL" sz="3500" dirty="0">
                <a:latin typeface="Calibri" panose="020F0502020204030204" pitchFamily="34" charset="0"/>
              </a:rPr>
              <a:t/>
            </a:r>
            <a:br>
              <a:rPr lang="pl-PL" altLang="pl-PL" sz="3500" dirty="0">
                <a:latin typeface="Calibri" panose="020F0502020204030204" pitchFamily="34" charset="0"/>
              </a:rPr>
            </a:br>
            <a:r>
              <a:rPr lang="pl-PL" altLang="pl-PL" sz="4000" dirty="0">
                <a:latin typeface="Calibri" panose="020F0502020204030204" pitchFamily="34" charset="0"/>
              </a:rPr>
              <a:t>Raport o stanie</a:t>
            </a:r>
            <a:br>
              <a:rPr lang="pl-PL" altLang="pl-PL" sz="4000" dirty="0">
                <a:latin typeface="Calibri" panose="020F0502020204030204" pitchFamily="34" charset="0"/>
              </a:rPr>
            </a:br>
            <a:r>
              <a:rPr lang="pl-PL" altLang="pl-PL" sz="4000" dirty="0">
                <a:latin typeface="Calibri" panose="020F0502020204030204" pitchFamily="34" charset="0"/>
              </a:rPr>
              <a:t>województwa podkarpackiego</a:t>
            </a:r>
            <a:br>
              <a:rPr lang="pl-PL" altLang="pl-PL" sz="4000" dirty="0">
                <a:latin typeface="Calibri" panose="020F0502020204030204" pitchFamily="34" charset="0"/>
              </a:rPr>
            </a:br>
            <a:r>
              <a:rPr lang="pl-PL" altLang="pl-PL" sz="4000" dirty="0">
                <a:latin typeface="Calibri" panose="020F0502020204030204" pitchFamily="34" charset="0"/>
              </a:rPr>
              <a:t>za 2020 r.</a:t>
            </a:r>
            <a:r>
              <a:rPr lang="pl-PL" altLang="pl-PL" sz="3500" dirty="0">
                <a:latin typeface="Calibri" panose="020F0502020204030204" pitchFamily="34" charset="0"/>
              </a:rPr>
              <a:t/>
            </a:r>
            <a:br>
              <a:rPr lang="pl-PL" altLang="pl-PL" sz="3500" dirty="0">
                <a:latin typeface="Calibri" panose="020F0502020204030204" pitchFamily="34" charset="0"/>
              </a:rPr>
            </a:br>
            <a:r>
              <a:rPr lang="pl-PL" altLang="pl-PL" sz="2000" dirty="0">
                <a:latin typeface="Calibri" panose="020F0502020204030204" pitchFamily="34" charset="0"/>
              </a:rPr>
              <a:t/>
            </a:r>
            <a:br>
              <a:rPr lang="pl-PL" altLang="pl-PL" sz="2000" dirty="0">
                <a:latin typeface="Calibri" panose="020F0502020204030204" pitchFamily="34" charset="0"/>
              </a:rPr>
            </a:br>
            <a:r>
              <a:rPr lang="pl-PL" altLang="pl-PL" sz="1400" dirty="0">
                <a:latin typeface="Calibri" panose="020F0502020204030204" pitchFamily="34" charset="0"/>
              </a:rPr>
              <a:t>Władysław Ortyl</a:t>
            </a:r>
            <a:r>
              <a:rPr lang="pl-PL" altLang="pl-PL" sz="1400" b="0" dirty="0">
                <a:latin typeface="Calibri" panose="020F0502020204030204" pitchFamily="34" charset="0"/>
              </a:rPr>
              <a:t/>
            </a:r>
            <a:br>
              <a:rPr lang="pl-PL" altLang="pl-PL" sz="1400" b="0" dirty="0">
                <a:latin typeface="Calibri" panose="020F0502020204030204" pitchFamily="34" charset="0"/>
              </a:rPr>
            </a:br>
            <a:r>
              <a:rPr lang="pl-PL" altLang="pl-PL" sz="1400" b="0" dirty="0">
                <a:latin typeface="Calibri" panose="020F0502020204030204" pitchFamily="34" charset="0"/>
              </a:rPr>
              <a:t>Marszałek Województwa Podkarpackiego</a:t>
            </a:r>
            <a:br>
              <a:rPr lang="pl-PL" altLang="pl-PL" sz="1400" b="0" dirty="0">
                <a:latin typeface="Calibri" panose="020F0502020204030204" pitchFamily="34" charset="0"/>
              </a:rPr>
            </a:br>
            <a:r>
              <a:rPr lang="pl-PL" altLang="pl-PL" sz="1400" dirty="0">
                <a:latin typeface="Calibri" panose="020F0502020204030204" pitchFamily="34" charset="0"/>
              </a:rPr>
              <a:t>Ewa </a:t>
            </a:r>
            <a:r>
              <a:rPr lang="pl-PL" altLang="pl-PL" sz="1400" dirty="0" err="1">
                <a:latin typeface="Calibri" panose="020F0502020204030204" pitchFamily="34" charset="0"/>
              </a:rPr>
              <a:t>Draus</a:t>
            </a:r>
            <a:r>
              <a:rPr lang="pl-PL" altLang="pl-PL" sz="1400" b="0" dirty="0">
                <a:latin typeface="Calibri" panose="020F0502020204030204" pitchFamily="34" charset="0"/>
              </a:rPr>
              <a:t/>
            </a:r>
            <a:br>
              <a:rPr lang="pl-PL" altLang="pl-PL" sz="1400" b="0" dirty="0">
                <a:latin typeface="Calibri" panose="020F0502020204030204" pitchFamily="34" charset="0"/>
              </a:rPr>
            </a:br>
            <a:r>
              <a:rPr lang="pl-PL" altLang="pl-PL" sz="1400" b="0" dirty="0">
                <a:latin typeface="Calibri" panose="020F0502020204030204" pitchFamily="34" charset="0"/>
              </a:rPr>
              <a:t>Wicemarszałek Województwa Podkarpackiego </a:t>
            </a:r>
            <a:r>
              <a:rPr lang="pl-PL" altLang="pl-PL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dirty="0">
                <a:latin typeface="Calibri" panose="020F0502020204030204" pitchFamily="34" charset="0"/>
              </a:rPr>
              <a:t/>
            </a:r>
            <a:br>
              <a:rPr lang="pl-PL" altLang="pl-PL" dirty="0">
                <a:latin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pl-PL" altLang="pl-PL" sz="1000" b="1" dirty="0">
                <a:solidFill>
                  <a:schemeClr val="tx2"/>
                </a:solidFill>
                <a:latin typeface="Calibri" panose="020F0502020204030204" pitchFamily="34" charset="0"/>
              </a:rPr>
              <a:t>Rzeszów, 28 czerwca 2021 r.</a:t>
            </a:r>
            <a:endParaRPr lang="pl-PL" altLang="pl-PL" sz="1000" b="1" i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1962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A6F41ED-F8E4-436A-8C52-40AE57D398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0883" y="1279521"/>
            <a:ext cx="4295113" cy="201304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"/>
                <a:cs typeface="Calibri" panose="020F0502020204030204" pitchFamily="34" charset="0"/>
              </a:rPr>
              <a:t>Potrzebujemy narzędzi do wyjścia z sytuacji pandemicznej, </a:t>
            </a:r>
            <a:br>
              <a:rPr lang="pl-PL" sz="1100" dirty="0">
                <a:solidFill>
                  <a:schemeClr val="tx1"/>
                </a:solidFill>
                <a:latin typeface="Calibr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latin typeface="Calibr"/>
                <a:cs typeface="Calibri" panose="020F0502020204030204" pitchFamily="34" charset="0"/>
              </a:rPr>
              <a:t>m.in. środków UE.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"/>
                <a:cs typeface="Calibri" panose="020F0502020204030204" pitchFamily="34" charset="0"/>
              </a:rPr>
              <a:t>Kontynuujemy pracę nad nowymi ramami finansowymi, w tym planujemy ukierunkowanie środków finansowych dla naszego regionu.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"/>
              </a:rPr>
              <a:t>W tym roku zapadnie większość najistotniejszych decyzji związanych z wdrażaniem funduszy UE i funduszy krajowych na Podkarpaciu.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100" dirty="0">
              <a:solidFill>
                <a:schemeClr val="tx1"/>
              </a:solidFill>
              <a:latin typeface="Calibr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100" dirty="0">
              <a:solidFill>
                <a:schemeClr val="tx1"/>
              </a:solidFill>
              <a:latin typeface="Calibr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100" dirty="0">
              <a:solidFill>
                <a:schemeClr val="tx1"/>
              </a:solidFill>
              <a:latin typeface="Calibr"/>
              <a:cs typeface="Calibri" panose="020F0502020204030204" pitchFamily="34" charset="0"/>
            </a:endParaRPr>
          </a:p>
          <a:p>
            <a:endParaRPr lang="pl-PL" sz="1100" dirty="0">
              <a:solidFill>
                <a:schemeClr val="tx1"/>
              </a:solidFill>
              <a:latin typeface="Calibr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"/>
                <a:cs typeface="Calibri" panose="020F0502020204030204" pitchFamily="34" charset="0"/>
              </a:rPr>
              <a:t>Kluczem będzie posiadanie spójnej wizji rozwoju</a:t>
            </a:r>
            <a:br>
              <a:rPr lang="pl-PL" sz="1100" dirty="0">
                <a:solidFill>
                  <a:schemeClr val="tx1"/>
                </a:solidFill>
                <a:latin typeface="Calibr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latin typeface="Calibr"/>
                <a:cs typeface="Calibri" panose="020F0502020204030204" pitchFamily="34" charset="0"/>
              </a:rPr>
              <a:t>i zidentyfikowanych projektów, gotowych do realizacji.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"/>
                <a:cs typeface="Calibri" panose="020F0502020204030204" pitchFamily="34" charset="0"/>
              </a:rPr>
              <a:t>Mamy strategię, pomysł na rozwój województwa i dążymy do osiągnięcia gotowości projektowej. </a:t>
            </a:r>
          </a:p>
          <a:p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C1CA67FC-C6AB-47F0-836E-9095B1AC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779"/>
            <a:ext cx="9144000" cy="328756"/>
          </a:xfrm>
        </p:spPr>
        <p:txBody>
          <a:bodyPr/>
          <a:lstStyle/>
          <a:p>
            <a:r>
              <a:rPr lang="pl-PL" sz="2000" dirty="0"/>
              <a:t>Obszary aktywności Zarządu Województwa </a:t>
            </a:r>
            <a:r>
              <a:rPr lang="pl-PL" sz="2000" dirty="0" smtClean="0"/>
              <a:t>Podkarpackiego </a:t>
            </a:r>
            <a:endParaRPr lang="pl-PL" sz="20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BCAD39A-ED93-48AE-8EE8-9874C26299FF}"/>
              </a:ext>
            </a:extLst>
          </p:cNvPr>
          <p:cNvSpPr txBox="1"/>
          <p:nvPr/>
        </p:nvSpPr>
        <p:spPr>
          <a:xfrm>
            <a:off x="8615265" y="4819650"/>
            <a:ext cx="3064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10</a:t>
            </a:r>
          </a:p>
        </p:txBody>
      </p:sp>
      <p:pic>
        <p:nvPicPr>
          <p:cNvPr id="14" name="Obraz 13" descr="Mapa województwa podkarpackiego, zaznaczone kontury powiatów w odcieniu zielonym. Wokół mapy gwiazdy oznaczające pozyskiwanie funduszy europejskich. Podobne jak na fladze Unii Europejskie." title="Mapa">
            <a:extLst>
              <a:ext uri="{FF2B5EF4-FFF2-40B4-BE49-F238E27FC236}">
                <a16:creationId xmlns:a16="http://schemas.microsoft.com/office/drawing/2014/main" xmlns="" id="{1D88C29F-2094-4053-A5CE-B83447EE2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505">
            <a:off x="5522180" y="740592"/>
            <a:ext cx="3176933" cy="3750001"/>
          </a:xfrm>
          <a:prstGeom prst="rect">
            <a:avLst/>
          </a:prstGeom>
        </p:spPr>
      </p:pic>
      <p:pic>
        <p:nvPicPr>
          <p:cNvPr id="15" name="Obraz 14" descr="Mapa województwa podkarpackiego, zaznaczone kontury powiatów w odcieniu zielonym. Wokół mapy gwiazdy oznaczające pozyskiwanie funduszy europejskich. Podobne jak na fladze Unii Europejskie." title="Mapa">
            <a:extLst>
              <a:ext uri="{FF2B5EF4-FFF2-40B4-BE49-F238E27FC236}">
                <a16:creationId xmlns:a16="http://schemas.microsoft.com/office/drawing/2014/main" xmlns="" id="{454C1698-A7B2-4004-AC26-98B910FF9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40" y="897011"/>
            <a:ext cx="3244519" cy="322436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7E25BBE9-9E1A-4A28-9D60-D912AABA1077}"/>
              </a:ext>
            </a:extLst>
          </p:cNvPr>
          <p:cNvSpPr txBox="1"/>
          <p:nvPr/>
        </p:nvSpPr>
        <p:spPr>
          <a:xfrm>
            <a:off x="704074" y="2793429"/>
            <a:ext cx="4047463" cy="60016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tx1"/>
                </a:solidFill>
                <a:latin typeface="Calibr"/>
              </a:rPr>
              <a:t>Polska i Podkarpacie mają szansę na największe w historii Unii Europejskiej środki – </a:t>
            </a:r>
            <a:r>
              <a:rPr lang="pl-PL" sz="1100" b="1" dirty="0">
                <a:solidFill>
                  <a:schemeClr val="accent1"/>
                </a:solidFill>
                <a:latin typeface="Calibr"/>
              </a:rPr>
              <a:t>ok. 770 mld zł</a:t>
            </a:r>
            <a:r>
              <a:rPr lang="pl-PL" sz="1100" b="1" dirty="0">
                <a:solidFill>
                  <a:schemeClr val="tx1"/>
                </a:solidFill>
                <a:latin typeface="Calibr"/>
              </a:rPr>
              <a:t> - </a:t>
            </a:r>
            <a:r>
              <a:rPr lang="pl-PL" sz="1100" dirty="0">
                <a:solidFill>
                  <a:schemeClr val="tx1"/>
                </a:solidFill>
                <a:latin typeface="Calibr"/>
              </a:rPr>
              <a:t>zabiegamy o jak największy ich udział dla Województwa Podkarpackiego.</a:t>
            </a:r>
          </a:p>
        </p:txBody>
      </p:sp>
    </p:spTree>
    <p:extLst>
      <p:ext uri="{BB962C8B-B14F-4D97-AF65-F5344CB8AC3E}">
        <p14:creationId xmlns:p14="http://schemas.microsoft.com/office/powerpoint/2010/main" val="159019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Logo Podkarpacki Fundusz Rozwoju" title="Logo">
            <a:extLst>
              <a:ext uri="{FF2B5EF4-FFF2-40B4-BE49-F238E27FC236}">
                <a16:creationId xmlns:a16="http://schemas.microsoft.com/office/drawing/2014/main" xmlns="" id="{A00FEDE7-5754-49DD-9A64-59F5D3B3907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8920" r="56890" b="20097"/>
          <a:stretch/>
        </p:blipFill>
        <p:spPr>
          <a:xfrm>
            <a:off x="5832658" y="661010"/>
            <a:ext cx="1908000" cy="900000"/>
          </a:xfrm>
          <a:prstGeom prst="rect">
            <a:avLst/>
          </a:prstGeom>
        </p:spPr>
      </p:pic>
      <p:sp>
        <p:nvSpPr>
          <p:cNvPr id="4" name="Tytuł 2">
            <a:extLst>
              <a:ext uri="{FF2B5EF4-FFF2-40B4-BE49-F238E27FC236}">
                <a16:creationId xmlns:a16="http://schemas.microsoft.com/office/drawing/2014/main" xmlns="" id="{5F14F657-F9FC-4E53-853E-FC327539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496"/>
            <a:ext cx="9144000" cy="317630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roku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Przedsiębiorczość</a:t>
            </a:r>
            <a:endParaRPr lang="pl-PL" sz="13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A9DFA98-A09B-46F2-BA18-79DF55355AFF}"/>
              </a:ext>
            </a:extLst>
          </p:cNvPr>
          <p:cNvSpPr txBox="1"/>
          <p:nvPr/>
        </p:nvSpPr>
        <p:spPr>
          <a:xfrm>
            <a:off x="274899" y="775310"/>
            <a:ext cx="5134296" cy="35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pl-PL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rgbClr val="009DE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pl-PL" sz="105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iorytetem Zarządu jest podnoszenie innowacyjności regionalnej gospodarki</a:t>
            </a:r>
            <a:r>
              <a:rPr lang="pl-PL" sz="10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pl-PL" sz="105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Prowadzone są działania na rzecz wsparcia przedsiębiorczości, transferu technologii, wzmacniania powiązań nauki z gospodarką.</a:t>
            </a:r>
            <a:endParaRPr lang="pl-PL" sz="1050" dirty="0">
              <a:solidFill>
                <a:schemeClr val="tx1"/>
              </a:solidFill>
              <a:latin typeface="Calibr"/>
            </a:endParaRPr>
          </a:p>
          <a:p>
            <a:pPr marL="171450" indent="-1714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Coraz większą rolę w tworzeniu warunków rozwoju gospodarczego województwa odgrywa 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Podkarpacki Fundusz Rozwoju Sp. z o.o. </a:t>
            </a: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wspierając rozwój mikro, małych </a:t>
            </a:r>
            <a:b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średnich przedsiębiorstw, w szczególności poprzez udzielanie pożyczek i poręczeń. </a:t>
            </a: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Podkarpackiego Funduszu Rozwoju Sp. z o.o. uzupełniają lukę na rynku podkarpackim, powstałą pomiędzy wsparciem finansowym dla przedsiębiorców </a:t>
            </a:r>
            <a:b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byłej perspektywy 2014-2020 oraz obecnej 2021-2027, a drogimi ofertami instytucji komercyjnych, takich jak banki. Na dzień 31.12.2020 r. łączna kwota środków przekazanych Podkarpackiemu Funduszowi Rozwoju Sp. z o.o. wynosi 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84,40 mln zł. 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Sprawdzonym instrumentem transferu technologii i innowacyjności jest 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Podkarpacki Park Naukowo ‐Technologiczny „</a:t>
            </a:r>
            <a:r>
              <a:rPr lang="pl-PL" altLang="pl-PL" sz="105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Aeropolis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  <a:r>
              <a:rPr lang="pl-PL" altLang="pl-PL" sz="105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Dzięki jego utworzeniu znacząco zwiększyła się liczba miejsc pracy – przedsiębiorstwa ulokowane w strefach inwestycyjnych utworzyły 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6 614 miejsc pracy </a:t>
            </a: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(stan na dzień 31.12.2020 r.)</a:t>
            </a:r>
            <a:r>
              <a:rPr lang="pl-PL" altLang="pl-PL" sz="10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br>
              <a:rPr lang="pl-PL" altLang="pl-PL" sz="10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altLang="pl-PL" sz="105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onadto, w kompleksie Inkubatora Technologicznego, od rozpoczęcia działalności kompleksu (dane od listopada 2012), powstało około 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850</a:t>
            </a:r>
            <a:r>
              <a:rPr lang="pl-PL" altLang="pl-PL" sz="105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miejsc pracy.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38D3FBE-22C7-46D0-8372-C47A37C5A7A8}"/>
              </a:ext>
            </a:extLst>
          </p:cNvPr>
          <p:cNvSpPr txBox="1"/>
          <p:nvPr/>
        </p:nvSpPr>
        <p:spPr>
          <a:xfrm>
            <a:off x="8658808" y="4787402"/>
            <a:ext cx="411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11</a:t>
            </a:r>
          </a:p>
        </p:txBody>
      </p:sp>
      <p:pic>
        <p:nvPicPr>
          <p:cNvPr id="3" name="Obraz 2" descr="Podkarpacki Park Naukowo Technologiczny: strefa S-1 Jasionka, 2021 Zdjęcie: RARR S.A.&#10;" title="Zdjęcie">
            <a:extLst>
              <a:ext uri="{FF2B5EF4-FFF2-40B4-BE49-F238E27FC236}">
                <a16:creationId xmlns:a16="http://schemas.microsoft.com/office/drawing/2014/main" xmlns="" id="{C04C1A4D-A02F-4453-A53D-B597D6434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089" y="1675310"/>
            <a:ext cx="3162961" cy="217646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3E7383F3-6FF5-4C66-83E1-536BBF2E4844}"/>
              </a:ext>
            </a:extLst>
          </p:cNvPr>
          <p:cNvSpPr txBox="1"/>
          <p:nvPr/>
        </p:nvSpPr>
        <p:spPr>
          <a:xfrm>
            <a:off x="5523671" y="3851772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Podkarpacki Park Naukowo-Technologiczny: strefa S-1 Jasionka, 2021 </a:t>
            </a:r>
          </a:p>
          <a:p>
            <a:r>
              <a:rPr lang="pl-PL" sz="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Zdjęcie: RARR S.A.</a:t>
            </a:r>
          </a:p>
        </p:txBody>
      </p:sp>
    </p:spTree>
    <p:extLst>
      <p:ext uri="{BB962C8B-B14F-4D97-AF65-F5344CB8AC3E}">
        <p14:creationId xmlns:p14="http://schemas.microsoft.com/office/powerpoint/2010/main" val="145720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xmlns="" id="{5F14F657-F9FC-4E53-853E-FC327539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416"/>
            <a:ext cx="9144000" cy="336229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</a:t>
            </a:r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roku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Przedsiębiorczość</a:t>
            </a:r>
            <a:endParaRPr lang="pl-PL" sz="13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A9DFA98-A09B-46F2-BA18-79DF55355AFF}"/>
              </a:ext>
            </a:extLst>
          </p:cNvPr>
          <p:cNvSpPr txBox="1"/>
          <p:nvPr/>
        </p:nvSpPr>
        <p:spPr>
          <a:xfrm>
            <a:off x="325995" y="835481"/>
            <a:ext cx="556592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Podejmowano działania w zakresie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wsparcia projektów badawczych, integracji potencjału badawczego regionu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ułatwiającego współpracę na linii nauka-przemysł. Zadania te realizuje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Podkarpackie Centrum Innowacji Sp. z o.o., </a:t>
            </a:r>
            <a:r>
              <a:rPr lang="pl-PL" alt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m.in. poprzez program grantowy. Aktualnie są realizowane projekty na kwotę prawie 14 mln zł.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grantowy PCI wspiera komercjalizację wiedzy naukowej, dzięki dostosowaniu do potrzeb podkarpackich naukowców i uzupełnia inne programy dotacyjne finansujące rozwój technologii. Dzięki analizie potrzeb rynkowych </a:t>
            </a:r>
            <a:b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dostosowaniu do nich kryteriów konkursowych, wsparcie może zostać skierowane na projekty o najwyższym potencjale do urynkowienia, wpisujące się w Regionalne Inteligentne Specjalizacje (RIS) Województwa Podkarpackiego.</a:t>
            </a:r>
            <a:endParaRPr lang="pl-PL" altLang="pl-P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Warte wskazania jest także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Podkarpackie Centrum Nauki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jako ośrodek prowadzący popularyzację nauki i techniki w oparciu o narzędzia i metody interaktywnego, sensorycznego modelu przekazywania wiedzy. Ośrodek będzie miejscem kształtowania przyszłych preferencji zawodowych, odkrywania talentów </a:t>
            </a:r>
            <a:b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zainteresowań oraz wskazywania kariery zawodowej związanej z inteligentnymi specjalizacjami jako atrakcyjnej drogi samorealizacji i satysfakcji z wykonywanego zawodu.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2020 r. rozpoczęły się już prace budowlane. Całkowita wartość projektu wynosi ponad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mln zł. </a:t>
            </a:r>
            <a:endParaRPr lang="pl-PL" sz="1200" dirty="0">
              <a:solidFill>
                <a:schemeClr val="tx2"/>
              </a:solidFill>
              <a:latin typeface="Calibr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  <a:latin typeface="Calibr"/>
            </a:endParaRPr>
          </a:p>
        </p:txBody>
      </p:sp>
      <p:pic>
        <p:nvPicPr>
          <p:cNvPr id="5" name="Obraz 4" descr="Podkarpackie Centrum innowacji (Beneficjent - Podkarpackie Centrum Innowacji Sp. z o.o.)&#10;" title="Zdjęcie">
            <a:extLst>
              <a:ext uri="{FF2B5EF4-FFF2-40B4-BE49-F238E27FC236}">
                <a16:creationId xmlns:a16="http://schemas.microsoft.com/office/drawing/2014/main" xmlns="" id="{8B419301-827A-44E0-A986-FECF740B500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054676" y="883190"/>
            <a:ext cx="2727374" cy="1536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85BC7986-8142-41A1-96D6-BB304E9C91EB}"/>
              </a:ext>
            </a:extLst>
          </p:cNvPr>
          <p:cNvSpPr txBox="1"/>
          <p:nvPr/>
        </p:nvSpPr>
        <p:spPr>
          <a:xfrm>
            <a:off x="5956095" y="2426981"/>
            <a:ext cx="25560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Podkarpackie Centrum innowacji (Beneficjent - Podkarpackie Centrum Innowacji Sp. z o.o.)</a:t>
            </a:r>
          </a:p>
        </p:txBody>
      </p:sp>
      <p:pic>
        <p:nvPicPr>
          <p:cNvPr id="2" name="Obraz 1" descr="Podkarpackie Centrum Nauki „Łukasiewicz”: czerwiec 2021 r., &#10;Zdjęcie: Generalny Wykonawca inwestycji – WARBUD S.A.&#10;" title="Zdjęcie">
            <a:extLst>
              <a:ext uri="{FF2B5EF4-FFF2-40B4-BE49-F238E27FC236}">
                <a16:creationId xmlns:a16="http://schemas.microsoft.com/office/drawing/2014/main" xmlns="" id="{B64030D8-BCC0-438B-87BE-1A216814D97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76" y="2767676"/>
            <a:ext cx="2727374" cy="153654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333BE66-284B-473F-A88C-94350D9EC7FA}"/>
              </a:ext>
            </a:extLst>
          </p:cNvPr>
          <p:cNvSpPr txBox="1"/>
          <p:nvPr/>
        </p:nvSpPr>
        <p:spPr>
          <a:xfrm>
            <a:off x="8646367" y="4819650"/>
            <a:ext cx="4238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12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31A857EA-355E-4691-9196-FAFE855BAB07}"/>
              </a:ext>
            </a:extLst>
          </p:cNvPr>
          <p:cNvSpPr txBox="1"/>
          <p:nvPr/>
        </p:nvSpPr>
        <p:spPr>
          <a:xfrm>
            <a:off x="5966638" y="4303515"/>
            <a:ext cx="274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Podkarpackie Centrum Nauki „Łukasiewicz”: czerwiec 2021 r., </a:t>
            </a:r>
          </a:p>
          <a:p>
            <a:r>
              <a:rPr lang="pl-PL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Zdjęcie: Generalny Wykonawca inwestycji – WARBUD S.A.</a:t>
            </a:r>
          </a:p>
        </p:txBody>
      </p:sp>
    </p:spTree>
    <p:extLst>
      <p:ext uri="{BB962C8B-B14F-4D97-AF65-F5344CB8AC3E}">
        <p14:creationId xmlns:p14="http://schemas.microsoft.com/office/powerpoint/2010/main" val="312258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xmlns="" id="{95796AB5-F273-485A-B8E1-1CEA5F4368C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5905" y="696708"/>
            <a:ext cx="4246095" cy="349299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Szczególną troską objęto obszar ochrony zdrowia. Dokonano m.in. zakupu</a:t>
            </a:r>
            <a:r>
              <a:rPr lang="pl-PL" sz="13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karetek </a:t>
            </a:r>
            <a:r>
              <a:rPr lang="pl-PL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 </a:t>
            </a:r>
            <a:r>
              <a:rPr lang="pl-PL" sz="13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samochodów dla Sanepidu</a:t>
            </a:r>
            <a:r>
              <a:rPr lang="pl-PL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Wdrożono i są realizowane </a:t>
            </a:r>
            <a:r>
              <a:rPr lang="pl-PL" sz="13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programy naprawcze </a:t>
            </a:r>
            <a:br>
              <a:rPr lang="pl-PL" sz="13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5 szpitalach wojewódzkich.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3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Otwarto pierwszą w Polsce i innowacyjną w skali Europy, wysokospecjalistyczną </a:t>
            </a:r>
            <a:r>
              <a:rPr lang="pl-PL" sz="13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poradnię dla ozdrowieńców</a:t>
            </a:r>
            <a:r>
              <a:rPr lang="pl-PL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300" dirty="0">
                <a:solidFill>
                  <a:srgbClr val="0504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(osób, </a:t>
            </a:r>
            <a:r>
              <a:rPr lang="pl-PL" sz="1300" b="0" i="0" dirty="0">
                <a:solidFill>
                  <a:srgbClr val="05040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które wyzdrowiały z choroby wywołanej przez koronawirusa).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300" dirty="0">
                <a:solidFill>
                  <a:srgbClr val="0504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-PL" sz="1300" b="0" i="0" dirty="0">
                <a:solidFill>
                  <a:srgbClr val="05040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ddano do użytku nowo wybudowany 5-kondygnacyjny budynek. Do nowego pawilonu zostały przeniesione </a:t>
            </a:r>
            <a:r>
              <a:rPr lang="pl-PL" sz="13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Klinika Hematologii i Klinika Nefrologii </a:t>
            </a:r>
            <a:br>
              <a:rPr lang="pl-PL" sz="13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 Stacją Dializ</a:t>
            </a:r>
            <a:r>
              <a:rPr lang="pl-PL" sz="1300" b="0" i="0" dirty="0">
                <a:solidFill>
                  <a:srgbClr val="05040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Jest to największa, </a:t>
            </a:r>
            <a:r>
              <a:rPr lang="pl-PL" sz="1300" b="0" dirty="0">
                <a:solidFill>
                  <a:srgbClr val="05040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 lat oczekiwana, </a:t>
            </a:r>
            <a:r>
              <a:rPr lang="pl-PL" sz="1300" b="0" i="0" dirty="0">
                <a:solidFill>
                  <a:srgbClr val="05040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taka szpitalna inwestycja na Podkarpaciu</a:t>
            </a:r>
            <a:r>
              <a:rPr lang="pl-PL" sz="1300" b="0" dirty="0">
                <a:solidFill>
                  <a:srgbClr val="05040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71A6C5C-3B5B-425A-BC4C-B51ACEF5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28"/>
            <a:ext cx="9144000" cy="297979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roku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Zdrowie</a:t>
            </a:r>
            <a:endParaRPr lang="pl-PL" sz="13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5EB566E-9036-40F0-A326-3315660A35A6}"/>
              </a:ext>
            </a:extLst>
          </p:cNvPr>
          <p:cNvSpPr txBox="1"/>
          <p:nvPr/>
        </p:nvSpPr>
        <p:spPr>
          <a:xfrm>
            <a:off x="4669495" y="3826148"/>
            <a:ext cx="4419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b="0" i="0" dirty="0">
                <a:solidFill>
                  <a:srgbClr val="05040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Nowy pawilon w Klinicznym Szpitalu Wojewódzkim Nr 1 im. F. Chopina w Rzeszowie: Klinika Hematologii i Klinika Nefrologii ze Stacją Dializ (Beneficjent – Województwo Podkarpackie)</a:t>
            </a:r>
            <a:endParaRPr lang="pl-PL" sz="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4" descr="Otwarcie nowego pawilonu Klinicznego Szpitala Wojewódzkiego nr 1 w Rzeszowie.">
            <a:extLst>
              <a:ext uri="{FF2B5EF4-FFF2-40B4-BE49-F238E27FC236}">
                <a16:creationId xmlns:a16="http://schemas.microsoft.com/office/drawing/2014/main" xmlns="" id="{5588C6F6-14C8-4F3C-97F4-B2AD878A39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 descr="Nowy pawilon w Klinicznym Szpitalu Wojewódzkim Nr 1 im. F. Chopina w Rzeszowie: Klinika Hematologii i Klinika Nefrologii ze Stacją Dializ (Beneficjent – Województwo Podkarpackie)&#10;" title="Zdjęcie">
            <a:extLst>
              <a:ext uri="{FF2B5EF4-FFF2-40B4-BE49-F238E27FC236}">
                <a16:creationId xmlns:a16="http://schemas.microsoft.com/office/drawing/2014/main" xmlns="" id="{DA3C8CD7-4BCF-433B-8CF1-B1F5919E2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77" y="1095777"/>
            <a:ext cx="3884652" cy="26948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36BCC5B5-DE70-445E-B033-D9F7E441ACB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68611" y="1213124"/>
            <a:ext cx="3654641" cy="3492992"/>
          </a:xfrm>
        </p:spPr>
        <p:txBody>
          <a:bodyPr/>
          <a:lstStyle/>
          <a:p>
            <a:r>
              <a:rPr lang="pl-PL" dirty="0"/>
              <a:t>                    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3D61875F-ABB2-4E91-A422-9B65B2F38F33}"/>
              </a:ext>
            </a:extLst>
          </p:cNvPr>
          <p:cNvSpPr txBox="1"/>
          <p:nvPr/>
        </p:nvSpPr>
        <p:spPr>
          <a:xfrm>
            <a:off x="8627706" y="4819650"/>
            <a:ext cx="44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94780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xmlns="" id="{E4587C46-A537-460A-A2A0-5A26C162D96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6564" y="811313"/>
            <a:ext cx="5661986" cy="1247775"/>
          </a:xfrm>
        </p:spPr>
        <p:txBody>
          <a:bodyPr/>
          <a:lstStyle/>
          <a:p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2020 r. realizowany był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unikalny w skali kraju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pl-PL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Wsparcie szkół i placówek w zajęciach pozalekcyjnych w okresie czasowego ograniczenia funkcjonowania jednostek systemu oświaty </a:t>
            </a:r>
            <a:b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związku z zapobieganiem, przeciwdziałaniem i zwalczaniem COVID-19”.</a:t>
            </a:r>
            <a:endParaRPr lang="pl-PL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różnych projektach realizowanych w ramach programu uczestniczyło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139 szkół z województwa podkarpackiego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 tym: 107 podstawowych i 32 ponadpodstawowych, prawie 160 nauczycieli oraz ponad 7,5 tys. uczniów.</a:t>
            </a:r>
            <a:r>
              <a:rPr lang="pl-PL" sz="11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był realizowany przez: Teatr im. Wandy Siemaszkowej </a:t>
            </a:r>
            <a:b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Rzeszowie, Podkarpacką Komisję Filmową, Polskie Radio Rzeszów S.A., Telewizję Polską S.A. Oddział Terenowy w Rzeszowie.</a:t>
            </a:r>
          </a:p>
          <a:p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4BB728BA-C506-4884-B38B-82419A53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741"/>
            <a:ext cx="9143999" cy="327811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roku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Edukacja i kultura</a:t>
            </a:r>
            <a:endParaRPr lang="pl-PL" sz="1300" dirty="0"/>
          </a:p>
        </p:txBody>
      </p:sp>
      <p:pic>
        <p:nvPicPr>
          <p:cNvPr id="8" name="Obraz 7" descr="Koncert Symfonia g – moll KV 550 „Tragiczna” Wolfganga Amadeusza Mozarta, zdjęcie: Biuro Koncertowe Filharmonii Podkarpackiej, 2021 &#10;" title="Zdjęcie">
            <a:extLst>
              <a:ext uri="{FF2B5EF4-FFF2-40B4-BE49-F238E27FC236}">
                <a16:creationId xmlns:a16="http://schemas.microsoft.com/office/drawing/2014/main" xmlns="" id="{718452A6-C344-45FF-8434-3FCFD7EEFB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4" y="2392366"/>
            <a:ext cx="2016000" cy="187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az 8" descr="Aktorka Joanna Baran podczas jednego z warsztatów teatralnych online, zdjęcie: Weronika Krupa, 2021 &#10;" title="Zdjęcie">
            <a:extLst>
              <a:ext uri="{FF2B5EF4-FFF2-40B4-BE49-F238E27FC236}">
                <a16:creationId xmlns:a16="http://schemas.microsoft.com/office/drawing/2014/main" xmlns="" id="{B02B6D15-616D-4424-8B2A-61AD2BF3C5E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2" y="808479"/>
            <a:ext cx="2180317" cy="187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077912D8-D0F6-4EB7-AB84-29AF8688BA39}"/>
              </a:ext>
            </a:extLst>
          </p:cNvPr>
          <p:cNvSpPr txBox="1"/>
          <p:nvPr/>
        </p:nvSpPr>
        <p:spPr>
          <a:xfrm>
            <a:off x="2800351" y="3183048"/>
            <a:ext cx="592681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względu na panującą pandemię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„Muzyczny Festiwal w Łańcucie”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odbywał się bez udziału publiczności. Muzyczne wydarzenia miały miejsce w zamkowych komnatach, dzięki czemu można było podziwiać uroki tego miejsca. Wydarzenia festiwalowe były emitowane na antenie TVP 3 Rzeszów, można je było śledzić na kanale YouTube Filharmonii Podkarpackiej oraz na stronie </a:t>
            </a:r>
            <a:r>
              <a:rPr lang="pl-PL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MKDNiS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„kultura w sieci” i vodteatrwielki.pl.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5B8B0DE8-1EE2-4925-B7B5-71FB3F073A79}"/>
              </a:ext>
            </a:extLst>
          </p:cNvPr>
          <p:cNvSpPr txBox="1"/>
          <p:nvPr/>
        </p:nvSpPr>
        <p:spPr>
          <a:xfrm>
            <a:off x="6611438" y="2705892"/>
            <a:ext cx="2413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Aktorka Joanna Baran podczas jednego z warsztatów teatralnych online, zdjęcie: Weronika Krupa, 2021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F5A21E6F-76D5-4015-BCAF-1C59845F68A5}"/>
              </a:ext>
            </a:extLst>
          </p:cNvPr>
          <p:cNvSpPr txBox="1"/>
          <p:nvPr/>
        </p:nvSpPr>
        <p:spPr>
          <a:xfrm>
            <a:off x="558802" y="4264366"/>
            <a:ext cx="21076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Koncert Symfonia g – moll KV 550 „Tragiczna” Wolfganga Amadeusza Mozarta, zdjęcie: Biuro Koncertowe Filharmonii Podkarpackiej, 2021 </a:t>
            </a:r>
          </a:p>
        </p:txBody>
      </p:sp>
      <p:cxnSp>
        <p:nvCxnSpPr>
          <p:cNvPr id="14" name="Łącznik prosty 13" descr="Linia prosta ciagła niebieska" title="Linia">
            <a:extLst>
              <a:ext uri="{FF2B5EF4-FFF2-40B4-BE49-F238E27FC236}">
                <a16:creationId xmlns:a16="http://schemas.microsoft.com/office/drawing/2014/main" xmlns="" id="{85F8703D-A3DC-487E-A123-B5D55E694313}"/>
              </a:ext>
            </a:extLst>
          </p:cNvPr>
          <p:cNvCxnSpPr>
            <a:cxnSpLocks/>
          </p:cNvCxnSpPr>
          <p:nvPr/>
        </p:nvCxnSpPr>
        <p:spPr>
          <a:xfrm flipV="1">
            <a:off x="2915785" y="2975381"/>
            <a:ext cx="3200589" cy="10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A070E38-C24A-4E50-A0A2-F383F96C8B4F}"/>
              </a:ext>
            </a:extLst>
          </p:cNvPr>
          <p:cNvSpPr txBox="1"/>
          <p:nvPr/>
        </p:nvSpPr>
        <p:spPr>
          <a:xfrm>
            <a:off x="8615202" y="4824363"/>
            <a:ext cx="3357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00870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76577AA-7582-43F3-B7B5-0065D2D9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2515"/>
            <a:ext cx="9143999" cy="339862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roku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Transport </a:t>
            </a:r>
            <a:endParaRPr lang="pl-PL" sz="13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B081191E-2D68-4612-91EE-F463631FFAD3}"/>
              </a:ext>
            </a:extLst>
          </p:cNvPr>
          <p:cNvSpPr txBox="1"/>
          <p:nvPr/>
        </p:nvSpPr>
        <p:spPr>
          <a:xfrm>
            <a:off x="335452" y="638572"/>
            <a:ext cx="4563137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Zakończenie realizacji inwestycji drogowych w ramach RPO WP: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Budowa nowego odcinka drogi wojewódzkiej nr 984 od m. Piątkowiec przez m. Rzędzianowice do ul. Sienkiewicza w Mielcu wraz z budową mostu na rzece Wisłoka – ETAP I. 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Budowa obwodnicy m. Dynów w ciągu drogi wojewódzkiej nr 835 Lublin – Przeworsk – Grabownica Starzeńska. 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Budowa obwodnicy m. Radomyśl Wielki w ciągu DW 984. 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Przebudowa/rozbudowa drogi wojewódzkiej nr 861 Bojanów–Jeżowe–Kopki na odcinku od skrzyżowania drogi krajowej 19 w m. Jeżowe do węzła S-19 Podgórze. 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Budowa drogi wojewódzkiej nr 987 na odcinku od DK 94 przez </a:t>
            </a:r>
            <a:b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ul. </a:t>
            </a:r>
            <a:r>
              <a:rPr lang="pl-PL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Księżomost</a:t>
            </a: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 do DP 1334 R.</a:t>
            </a:r>
          </a:p>
          <a:p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Rozpoczęcie realizacji 2 inwestycji mostowych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dokumentacji projektowej dla realizacji inwestycji: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Budowa nowego odcinka drogi wojewódzkiej nr 865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Jarosław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Oleszyce – Cieszanów – Bełżec wraz z budową mostu na rzece San oraz budową</a:t>
            </a:r>
            <a:b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przebudową niezbędnej infrastruktury technicznej, budowli  i urządzeń budowlanych w m. Jarosław” </a:t>
            </a:r>
            <a:r>
              <a:rPr lang="pl-PL" sz="1100" dirty="0">
                <a:latin typeface="Calibri" panose="020F0502020204030204" pitchFamily="34" charset="0"/>
                <a:ea typeface="Calibri" panose="020F0502020204030204" pitchFamily="34" charset="0"/>
              </a:rPr>
              <a:t>oraz</a:t>
            </a:r>
            <a:endParaRPr lang="pl-PL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„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Budowa nowego odcinka drogi wojewódzkiej nr 855 Zaklików –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Stalowa Wola 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wraz z budową mostu na rzece San oraz budową, przebudową niezbędnej infrastruktury technicznej budowli i urządzeń budowlanych </a:t>
            </a:r>
            <a:b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 miejscowościach Stalowa Wola, Brandwica i Rzeczyca Długa”.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l-PL" sz="1100" dirty="0">
              <a:latin typeface="Calibr"/>
            </a:endParaRPr>
          </a:p>
          <a:p>
            <a:pPr marL="342900" algn="just"/>
            <a:endParaRPr lang="pl-PL" sz="1000" dirty="0"/>
          </a:p>
        </p:txBody>
      </p:sp>
      <p:pic>
        <p:nvPicPr>
          <p:cNvPr id="12" name="Obraz 11" descr="Budowa nowego odcinka drogi wojewódzkiej nr 984 od m. Piątkowiec przez m. Rzędzianowice do ul. Sienkiewicza w Mielcu wraz z budową mostu na rzece Wisłoka – ETAP I. &#10;" title="Zdjęcie">
            <a:extLst>
              <a:ext uri="{FF2B5EF4-FFF2-40B4-BE49-F238E27FC236}">
                <a16:creationId xmlns:a16="http://schemas.microsoft.com/office/drawing/2014/main" xmlns="" id="{F851B820-9F55-434B-8580-7860AEE93C0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26616" y="732045"/>
            <a:ext cx="3355434" cy="19284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69FC1171-5DE1-4C92-9CAC-3CD29BE1BE35}"/>
              </a:ext>
            </a:extLst>
          </p:cNvPr>
          <p:cNvSpPr txBox="1"/>
          <p:nvPr/>
        </p:nvSpPr>
        <p:spPr>
          <a:xfrm>
            <a:off x="5508990" y="2681634"/>
            <a:ext cx="33554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Budowa nowego odcinka drogi wojewódzkiej nr 984 od m. Piątkowiec przez m. Rzędzianowice do ul. Sienkiewicza w Mielcu wraz z budową mostu na rzece Wisłoka – ETAP I.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296B768C-358E-4C49-87D1-B8DCDADD615D}"/>
              </a:ext>
            </a:extLst>
          </p:cNvPr>
          <p:cNvSpPr txBox="1"/>
          <p:nvPr/>
        </p:nvSpPr>
        <p:spPr>
          <a:xfrm>
            <a:off x="5337540" y="3142006"/>
            <a:ext cx="3444510" cy="117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Realizacja „Planu poprawy bezpieczeństwa infrastruktury drogowej na sieci dróg wojewódzkich 2020-2024” 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przebudowy i odnowienia dróg wojewódzkich - na łączną kwotę ponad 8,5 mln zł oraz budowy i remonty chodników przy drogach wojewódzkich - na łączną kwotę ponad 12 mln zł.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0C938CE-676B-41F1-AC2F-3540804D896D}"/>
              </a:ext>
            </a:extLst>
          </p:cNvPr>
          <p:cNvSpPr txBox="1"/>
          <p:nvPr/>
        </p:nvSpPr>
        <p:spPr>
          <a:xfrm>
            <a:off x="8509518" y="4747389"/>
            <a:ext cx="416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22953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76577AA-7582-43F3-B7B5-0065D2D9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920"/>
            <a:ext cx="9144000" cy="331948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</a:t>
            </a:r>
            <a:r>
              <a:rPr lang="pl-PL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roku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pl-PL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5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8EA304E2-FD45-4832-BA4B-0F3733A7D4A0}"/>
              </a:ext>
            </a:extLst>
          </p:cNvPr>
          <p:cNvSpPr txBox="1"/>
          <p:nvPr/>
        </p:nvSpPr>
        <p:spPr>
          <a:xfrm>
            <a:off x="0" y="697766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Utworzenie Podkarpackiej Kolei Aglomeracyjnej. </a:t>
            </a: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Dostawa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pojazdów </a:t>
            </a: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zakupionych za kwotę ponad</a:t>
            </a:r>
          </a:p>
          <a:p>
            <a:pPr algn="ctr"/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195 mln zł </a:t>
            </a: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 ramach projektu realizowanego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 środków POIiŚ na lata 2014 – 2020</a:t>
            </a: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0" name="Symbol zastępczy zawartości 5" descr="Dostawa pojazdów zakupionych w ramach projektu „Budowa Podmiejskiej Kolejki Aglomeracyjnej – PKA Zakup taboru wraz z budową zaplecza technicznego”&#10;(Beneficjent – Województwo Podkarpackie)&#10;" title="Zdjęcie">
            <a:extLst>
              <a:ext uri="{FF2B5EF4-FFF2-40B4-BE49-F238E27FC236}">
                <a16:creationId xmlns:a16="http://schemas.microsoft.com/office/drawing/2014/main" xmlns="" id="{1D564E66-BCAE-455E-A30B-EA2CA48CEC44}"/>
              </a:ext>
            </a:extLst>
          </p:cNvPr>
          <p:cNvPicPr>
            <a:picLocks noGrp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74651" y="1207294"/>
            <a:ext cx="4064000" cy="29152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12" name="Symbol zastępczy zawartości 6" descr="Dostawa pojazdów zakupionych w ramach projektu „Budowa Podmiejskiej Kolejki Aglomeracyjnej – PKA Zakup taboru wraz z budową zaplecza technicznego”&#10;(Beneficjent – Województwo Podkarpackie)&#10;" title="Zdjęcie">
            <a:extLst>
              <a:ext uri="{FF2B5EF4-FFF2-40B4-BE49-F238E27FC236}">
                <a16:creationId xmlns:a16="http://schemas.microsoft.com/office/drawing/2014/main" xmlns="" id="{F20B197E-34E0-4986-A0CA-14759AE65FD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49" y="1207294"/>
            <a:ext cx="4064001" cy="29152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B7A3DD00-EC23-487C-B6F1-9D6154FD55BD}"/>
              </a:ext>
            </a:extLst>
          </p:cNvPr>
          <p:cNvSpPr txBox="1"/>
          <p:nvPr/>
        </p:nvSpPr>
        <p:spPr>
          <a:xfrm>
            <a:off x="0" y="4124337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700" dirty="0">
                <a:latin typeface="Calibr"/>
              </a:rPr>
              <a:t>Dostawa pojazdów zakupionych w ramach projektu „Budowa Podmiejskiej Kolejki Aglomeracyjnej – PKA Zakup taboru wraz z budową zaplecza technicznego”</a:t>
            </a:r>
          </a:p>
          <a:p>
            <a:pPr algn="ctr"/>
            <a:r>
              <a:rPr lang="pl-PL" sz="700" dirty="0">
                <a:latin typeface="Calibr"/>
              </a:rPr>
              <a:t>(Beneficjent – Województwo Podkarpackie)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5AF75F9E-B378-410E-89E8-20B983A2CD3E}"/>
              </a:ext>
            </a:extLst>
          </p:cNvPr>
          <p:cNvSpPr txBox="1"/>
          <p:nvPr/>
        </p:nvSpPr>
        <p:spPr>
          <a:xfrm>
            <a:off x="8633927" y="4819650"/>
            <a:ext cx="436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891833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5AC840-7A3F-42C7-BEF9-7EC08ECED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3934"/>
            <a:ext cx="9143999" cy="359955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roku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l-PL" sz="13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ównoważenie procesów rozwojowych</a:t>
            </a:r>
            <a:endParaRPr lang="pl-PL" sz="1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34F8EB3-D3B7-4D25-A6AC-C35D45830A2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83370" y="657100"/>
            <a:ext cx="7919601" cy="3829299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celu stworzenia warunków do równomiernego rozwoju całego województwa, podejmowane są także aktywne działania na obszarach wiejskich. </a:t>
            </a:r>
            <a:endParaRPr lang="pl-PL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Wdrażanie Podkarpackiego Programu Odnowy Wsi na lata 2017–2020 </a:t>
            </a:r>
            <a:r>
              <a:rPr lang="pl-PL" sz="105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integracja i aktywizacja społeczności wiejskiej poprzez realizację działań mających na celu zaspokajanie potrzeb społecznych i kulturalnych oraz zachowanie dziedzictwa kulturowego, a także modernizacja przestrzeni wiejskiej:</a:t>
            </a:r>
          </a:p>
          <a:p>
            <a:pPr marL="914400" lvl="1" indent="-1714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realizacja zadań wynikających z </a:t>
            </a:r>
            <a:r>
              <a:rPr lang="pl-PL" sz="1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Sołeckich Strategii Rozwoju Wsi</a:t>
            </a:r>
          </a:p>
          <a:p>
            <a:pPr marL="1314450" lvl="2" indent="-171450">
              <a:buFont typeface="Wingdings" panose="05000000000000000000" pitchFamily="2" charset="2"/>
              <a:buChar char="ü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4450" lvl="2" indent="-171450">
              <a:buFont typeface="Wingdings" panose="05000000000000000000" pitchFamily="2" charset="2"/>
              <a:buChar char="ü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4450" lvl="2" indent="-171450">
              <a:buFont typeface="Wingdings" panose="05000000000000000000" pitchFamily="2" charset="2"/>
              <a:buChar char="ü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4450" lvl="2" indent="-171450">
              <a:buFont typeface="Wingdings" panose="05000000000000000000" pitchFamily="2" charset="2"/>
              <a:buChar char="ü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4450" lvl="2" indent="-171450">
              <a:buFont typeface="Wingdings" panose="05000000000000000000" pitchFamily="2" charset="2"/>
              <a:buChar char="ü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indent="0">
              <a:buNone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4450" lvl="2" indent="-171450">
              <a:buFont typeface="Wingdings" panose="05000000000000000000" pitchFamily="2" charset="2"/>
              <a:buChar char="ü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indent="0">
              <a:buNone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171450">
              <a:buFont typeface="Wingdings" panose="05000000000000000000" pitchFamily="2" charset="2"/>
              <a:buChar char="ü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0">
              <a:buNone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171450">
              <a:buFont typeface="Wingdings" panose="05000000000000000000" pitchFamily="2" charset="2"/>
              <a:buChar char="ü"/>
            </a:pP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realizacja II etapu inicjatywy </a:t>
            </a:r>
            <a:r>
              <a:rPr lang="pl-PL" sz="1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„Uniwersytet Samorządności”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pierwszej tego typu Inicjatywy w Polsce (realizacja form edukacyjnych na przygotowanej w I etapie infrastrukturze).</a:t>
            </a:r>
          </a:p>
          <a:p>
            <a:pPr lvl="1" indent="0">
              <a:buNone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Województwo podkarpackie 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jako jedyne w kraju </a:t>
            </a: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taką skalę realizuje 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Podkarpacki Naturalny Wypas II. </a:t>
            </a: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stanowi jeden</a:t>
            </a:r>
            <a:b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instrumentów działań mających na celu inwestowanie w ochronę przyrodniczych atutów regionu oraz dbałość o rozwój rolnictwa w województwie podkarpackim. W 2020 r. na zadanie przeznaczono kwotę </a:t>
            </a:r>
            <a:r>
              <a:rPr lang="pl-PL" altLang="pl-PL" sz="105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3 204  050,08 zł.</a:t>
            </a:r>
            <a:endParaRPr lang="pl-PL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000" dirty="0">
              <a:solidFill>
                <a:schemeClr val="tx1"/>
              </a:solidFill>
            </a:endParaRPr>
          </a:p>
        </p:txBody>
      </p:sp>
      <p:pic>
        <p:nvPicPr>
          <p:cNvPr id="6" name="Obraz 5" descr="Modernizacja terenu rekreacyjnego wokół Szkoły Podstawowej w Rydzowie wraz z utwardzeniem terenów spacerowych - Gmina Mielec &#10;" title="Zdjęcie">
            <a:extLst>
              <a:ext uri="{FF2B5EF4-FFF2-40B4-BE49-F238E27FC236}">
                <a16:creationId xmlns:a16="http://schemas.microsoft.com/office/drawing/2014/main" xmlns="" id="{1D21C4E6-775C-4708-AC48-7C00A1053C0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32" y="1779696"/>
            <a:ext cx="2653164" cy="13486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 descr="Integracja oraz aktywizacja lokalnej społeczności poprzez budowę altany przy Wiejskim Domu Kultury w Woli Dębowieckiej celem zaspokojenia potrzeb społecznych – Gmina Dębowiec&#10;" title="Zdjęcie">
            <a:extLst>
              <a:ext uri="{FF2B5EF4-FFF2-40B4-BE49-F238E27FC236}">
                <a16:creationId xmlns:a16="http://schemas.microsoft.com/office/drawing/2014/main" xmlns="" id="{9A6022AD-CD48-4572-9310-ED6731F2DEB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07" y="1779696"/>
            <a:ext cx="2590264" cy="13486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C4111593-9B03-427F-8386-6F48199937D1}"/>
              </a:ext>
            </a:extLst>
          </p:cNvPr>
          <p:cNvSpPr txBox="1"/>
          <p:nvPr/>
        </p:nvSpPr>
        <p:spPr>
          <a:xfrm>
            <a:off x="1185253" y="3128394"/>
            <a:ext cx="308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Modernizacja terenu rekreacyjnego wokół Szkoły Podstawowej w Rydzowie wraz z utwardzeniem terenów spacerowych - Gmina Mielec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395D738-39E8-44B1-8B40-BB3066873021}"/>
              </a:ext>
            </a:extLst>
          </p:cNvPr>
          <p:cNvSpPr txBox="1"/>
          <p:nvPr/>
        </p:nvSpPr>
        <p:spPr>
          <a:xfrm>
            <a:off x="4605056" y="3131242"/>
            <a:ext cx="3597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Integracja oraz aktywizacja lokalnej społeczności poprzez budowę altany przy Wiejskim Domu Kultury w Woli Dębowieckiej celem zaspokojenia potrzeb społecznych – Gmina Dębowiec</a:t>
            </a:r>
            <a:endParaRPr lang="pl-PL" sz="7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89F70B28-35F0-4738-9ABB-6159C15A9F9E}"/>
              </a:ext>
            </a:extLst>
          </p:cNvPr>
          <p:cNvSpPr txBox="1"/>
          <p:nvPr/>
        </p:nvSpPr>
        <p:spPr>
          <a:xfrm>
            <a:off x="8553061" y="4819650"/>
            <a:ext cx="373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29154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90EF07-D011-4EC2-92D8-A3B12560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83"/>
            <a:ext cx="9144000" cy="366421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roku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Współpraca międzynarodowa</a:t>
            </a:r>
            <a:endParaRPr lang="pl-PL" sz="1300" dirty="0"/>
          </a:p>
        </p:txBody>
      </p:sp>
      <p:pic>
        <p:nvPicPr>
          <p:cNvPr id="10" name="Obraz 9" descr="Widok z Połoniny Caryńskiej - 2011 r.  Zdjęcie: Krzysztof Zajączkowski-UMWP&#10;" title="Zdjęcie">
            <a:extLst>
              <a:ext uri="{FF2B5EF4-FFF2-40B4-BE49-F238E27FC236}">
                <a16:creationId xmlns:a16="http://schemas.microsoft.com/office/drawing/2014/main" xmlns="" id="{AF1A37B1-D34F-43C9-B910-5E41DB1E884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49386" y="2936899"/>
            <a:ext cx="2880000" cy="151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DA70581B-093F-4B4B-B14F-364E526BADE0}"/>
              </a:ext>
            </a:extLst>
          </p:cNvPr>
          <p:cNvSpPr txBox="1"/>
          <p:nvPr/>
        </p:nvSpPr>
        <p:spPr>
          <a:xfrm>
            <a:off x="370291" y="668064"/>
            <a:ext cx="5155314" cy="411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Ważnym instrumentem wzmacniającym współpracę gospodarczą pomiędzy regionami będzie przyszła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Strategia Karpacka,</a:t>
            </a:r>
            <a:r>
              <a:rPr lang="pl-PL" sz="1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której powstanie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mocno zaangażowane 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nasze województwo. </a:t>
            </a:r>
            <a:r>
              <a:rPr lang="pl-PL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naszej inicjatywy powołana została</a:t>
            </a:r>
            <a:r>
              <a:rPr lang="pl-PL" sz="1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Międzyregionalna Grupa „Karpaty” przy Europejskim Komitecie Regionów</a:t>
            </a:r>
            <a:r>
              <a:rPr lang="pl-PL" sz="11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propagująca ideę utworzenia Makroregionalnej Strategii dla regionu Karpat.</a:t>
            </a:r>
            <a:r>
              <a:rPr lang="pl-PL" sz="11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Województwo jest mocno zaangażowane</a:t>
            </a:r>
            <a:r>
              <a:rPr lang="pl-PL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 promocję tego dokumentu, </a:t>
            </a:r>
            <a:br>
              <a:rPr lang="pl-PL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 szczególności w ramach międzynarodowych grup. </a:t>
            </a:r>
            <a:endParaRPr lang="pl-PL" sz="11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Na przestrzeni 2020 roku Województwo Podkarpackie dopełniło wszelkich wymaganych prawem formalności, a na początku 2021 roku stało się oficjalnym członkiem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Stowarzyszenia </a:t>
            </a:r>
            <a:r>
              <a:rPr lang="pl-PL" sz="11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Euromontana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- członkostwo w tej sieci pozwoli województwu w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znaczący sposób </a:t>
            </a: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przyczynić się do rozwoju społeczno-gospodarczego makroregionu Karpat oraz współpracy z regionami karpackimi.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kern="1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Działania Województwa Podkarpackiego - jednego z liderów </a:t>
            </a:r>
            <a:r>
              <a:rPr lang="pl-PL" sz="1100" b="1" kern="15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Inicjatywy </a:t>
            </a:r>
            <a:r>
              <a:rPr lang="pl-PL" sz="1100" b="1" kern="15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Trójmorza</a:t>
            </a:r>
            <a:r>
              <a:rPr lang="pl-PL" sz="1100" b="1" kern="15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pl-PL" sz="1100" kern="1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 celu integracji obszarów leżących w rejonie </a:t>
            </a:r>
            <a:r>
              <a:rPr lang="pl-PL" sz="1100" kern="15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Trójmorza</a:t>
            </a:r>
            <a:r>
              <a:rPr lang="pl-PL" sz="1100" kern="1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poprzez realizację szlaku drogowego </a:t>
            </a:r>
            <a:r>
              <a:rPr lang="pl-PL" sz="1100" b="1" kern="15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Via </a:t>
            </a:r>
            <a:r>
              <a:rPr lang="pl-PL" sz="1100" b="1" kern="15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Carpatia</a:t>
            </a:r>
            <a:r>
              <a:rPr lang="pl-PL" sz="1100" b="1" kern="150" dirty="0">
                <a:solidFill>
                  <a:schemeClr val="tx2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r>
              <a:rPr lang="pl-PL" sz="1100" b="1" kern="15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pl-PL" sz="1100" kern="150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Współpracujemy także w ramach</a:t>
            </a:r>
            <a:r>
              <a:rPr lang="pl-PL" sz="1100" b="1" kern="150" dirty="0">
                <a:solidFill>
                  <a:schemeClr val="tx2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Obserwatorium Regionów </a:t>
            </a:r>
            <a:r>
              <a:rPr lang="pl-PL" sz="1100" b="1" kern="150" dirty="0" err="1">
                <a:solidFill>
                  <a:schemeClr val="tx2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Trójmorza</a:t>
            </a:r>
            <a:r>
              <a:rPr lang="pl-PL" sz="1100" b="1" kern="150" dirty="0">
                <a:solidFill>
                  <a:schemeClr val="tx2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endParaRPr lang="pl-PL" sz="1100" b="1" kern="150" dirty="0">
              <a:solidFill>
                <a:schemeClr val="tx2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kern="150" dirty="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Aktywne działania w ramach 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międzynarodowego zrzeszenia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Sieci Regionów Europejskich Wykorzystujących Technologie Kosmiczne „NEREUS” </a:t>
            </a:r>
            <a:r>
              <a:rPr lang="pl-PL" sz="1100" kern="150" dirty="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– Jest to jedno z 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forów współpracy na arenie europejskiej, gdzie tworzą się międzynarodowe </a:t>
            </a:r>
            <a:b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międzyregionalne konsorcja, czy pomysły na wspólne przedsięwzięcia. </a:t>
            </a:r>
            <a:endParaRPr lang="pl-PL" sz="110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1000" kern="150" dirty="0"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C5685723-72C3-4CD2-BDC4-28E053B82E4A}"/>
              </a:ext>
            </a:extLst>
          </p:cNvPr>
          <p:cNvSpPr txBox="1"/>
          <p:nvPr/>
        </p:nvSpPr>
        <p:spPr>
          <a:xfrm>
            <a:off x="5557946" y="4448899"/>
            <a:ext cx="313968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>
                <a:latin typeface="Calibr"/>
              </a:rPr>
              <a:t>Widok z Połoniny Caryńskiej - 2011 r.  Zdjęcie: Krzysztof Zajączkowski-UMWP</a:t>
            </a:r>
          </a:p>
        </p:txBody>
      </p:sp>
      <p:pic>
        <p:nvPicPr>
          <p:cNvPr id="20" name="Obraz 19" descr="Podział Karpat&#10;źródło: opr. P. Kłapyta na podst.: J. Kondracki (1978), opublikowane w: Wantuch M., Kłapyta P., Środulska-Wielgus J. (2016)&#10;" title="Mapa">
            <a:extLst>
              <a:ext uri="{FF2B5EF4-FFF2-40B4-BE49-F238E27FC236}">
                <a16:creationId xmlns:a16="http://schemas.microsoft.com/office/drawing/2014/main" xmlns="" id="{27A3AFE4-22FF-4748-A0BA-95D3999E742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86" y="794054"/>
            <a:ext cx="2880000" cy="151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35C594DA-A257-4CB6-B63E-943F7DC5827D}"/>
              </a:ext>
            </a:extLst>
          </p:cNvPr>
          <p:cNvSpPr txBox="1"/>
          <p:nvPr/>
        </p:nvSpPr>
        <p:spPr>
          <a:xfrm>
            <a:off x="5611462" y="2306054"/>
            <a:ext cx="308616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>
                <a:latin typeface="Calibr"/>
              </a:rPr>
              <a:t>Podział Karpat</a:t>
            </a:r>
          </a:p>
          <a:p>
            <a:r>
              <a:rPr lang="pl-PL" sz="700" dirty="0">
                <a:latin typeface="Calibr"/>
              </a:rPr>
              <a:t>źródło: opr. P. </a:t>
            </a:r>
            <a:r>
              <a:rPr lang="pl-PL" sz="700" dirty="0" err="1">
                <a:latin typeface="Calibr"/>
              </a:rPr>
              <a:t>Kłapyta</a:t>
            </a:r>
            <a:r>
              <a:rPr lang="pl-PL" sz="700" dirty="0">
                <a:latin typeface="Calibr"/>
              </a:rPr>
              <a:t> na podst.: J. Kondracki (1978), opublikowane w: Wantuch M., </a:t>
            </a:r>
            <a:r>
              <a:rPr lang="pl-PL" sz="700" dirty="0" err="1">
                <a:latin typeface="Calibr"/>
              </a:rPr>
              <a:t>Kłapyta</a:t>
            </a:r>
            <a:r>
              <a:rPr lang="pl-PL" sz="700" dirty="0">
                <a:latin typeface="Calibr"/>
              </a:rPr>
              <a:t> P., </a:t>
            </a:r>
            <a:r>
              <a:rPr lang="pl-PL" sz="700" dirty="0" err="1">
                <a:latin typeface="Calibr"/>
              </a:rPr>
              <a:t>Środulska</a:t>
            </a:r>
            <a:r>
              <a:rPr lang="pl-PL" sz="700" dirty="0">
                <a:latin typeface="Calibr"/>
              </a:rPr>
              <a:t>-Wielgus J. (2016)</a:t>
            </a:r>
          </a:p>
        </p:txBody>
      </p:sp>
      <p:pic>
        <p:nvPicPr>
          <p:cNvPr id="4" name="Obraz 3" descr="Logo NEREUS" title="Logo">
            <a:extLst>
              <a:ext uri="{FF2B5EF4-FFF2-40B4-BE49-F238E27FC236}">
                <a16:creationId xmlns:a16="http://schemas.microsoft.com/office/drawing/2014/main" xmlns="" id="{CADF3DBD-6EC5-400D-9219-DF29F5E30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91" y="79583"/>
            <a:ext cx="1121196" cy="51788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9A17F726-9744-4620-9288-C73555D657DB}"/>
              </a:ext>
            </a:extLst>
          </p:cNvPr>
          <p:cNvSpPr txBox="1"/>
          <p:nvPr/>
        </p:nvSpPr>
        <p:spPr>
          <a:xfrm>
            <a:off x="8633927" y="4819649"/>
            <a:ext cx="3959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0055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D2F2DB8B-1049-4222-921F-66B43C746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836"/>
            <a:ext cx="9143999" cy="303768"/>
          </a:xfrm>
        </p:spPr>
        <p:txBody>
          <a:bodyPr/>
          <a:lstStyle/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roku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Współpraca samorządów</a:t>
            </a:r>
            <a:endParaRPr lang="pl-PL" sz="1300" dirty="0"/>
          </a:p>
        </p:txBody>
      </p:sp>
      <p:pic>
        <p:nvPicPr>
          <p:cNvPr id="6" name="Symbol zastępczy zawartości 5" descr="Powódź w województwie podkarpackim 2020 r" title="Zdjęcie">
            <a:extLst>
              <a:ext uri="{FF2B5EF4-FFF2-40B4-BE49-F238E27FC236}">
                <a16:creationId xmlns:a16="http://schemas.microsoft.com/office/drawing/2014/main" xmlns="" id="{59F834D3-74B8-449D-A8F9-D6AFD622BA8E}"/>
              </a:ext>
            </a:extLst>
          </p:cNvPr>
          <p:cNvPicPr>
            <a:picLocks noGrp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4902199" y="1830273"/>
            <a:ext cx="3384000" cy="198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C24D5823-1AC6-4E81-8091-4BCD7F588265}"/>
              </a:ext>
            </a:extLst>
          </p:cNvPr>
          <p:cNvSpPr txBox="1"/>
          <p:nvPr/>
        </p:nvSpPr>
        <p:spPr>
          <a:xfrm>
            <a:off x="623118" y="687984"/>
            <a:ext cx="8304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Województwo prowadzi </a:t>
            </a:r>
            <a:r>
              <a:rPr lang="pl-PL" sz="11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aktywną współpracę z innymi jednostkami samorządu terytorialnego</a:t>
            </a:r>
            <a:r>
              <a:rPr lang="pl-PL" sz="11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zarówno na forum </a:t>
            </a:r>
            <a:r>
              <a:rPr lang="pl-PL" sz="11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krajowym,</a:t>
            </a:r>
            <a:r>
              <a:rPr lang="pl-PL" sz="11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czego przykładem była organizacja Ogólnopolskiego Forum </a:t>
            </a:r>
            <a:r>
              <a:rPr lang="pl-PL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Samorządów w </a:t>
            </a:r>
            <a:r>
              <a:rPr lang="pl-PL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J</a:t>
            </a:r>
            <a:r>
              <a:rPr lang="pl-PL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asionce, jak i </a:t>
            </a:r>
            <a:r>
              <a:rPr lang="pl-PL" sz="11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międzyregionalnym</a:t>
            </a:r>
            <a:r>
              <a:rPr lang="pl-PL" sz="11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Jest członkiem Związku Województw, a w </a:t>
            </a:r>
            <a:r>
              <a:rPr lang="pl-PL" sz="1100" dirty="0">
                <a:solidFill>
                  <a:srgbClr val="05040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pierwszym półroczu 2020 roku przejęło przewodnictwo w Konwencie Marszałków.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rgbClr val="05040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Współpraca z innymi samorządami układa się dobrze. Wspieramy się nawzajem, czego doświadczyliśmy na przykładzie powodzi. </a:t>
            </a:r>
            <a:endParaRPr lang="pl-PL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CE7F52E-3D01-4913-BC11-E5E8CBE6F0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97209" y="1830273"/>
            <a:ext cx="3619211" cy="1482954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Latem 2020 r. województwo podkarpackie dotknęła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powódź</a:t>
            </a:r>
            <a:b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wiele gmin oraz powiatów z terenu Podkarpacia poniosło olbrzymie straty.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związku z bardzo trudną sytuacją powodziową</a:t>
            </a:r>
            <a:r>
              <a:rPr lang="pl-PL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l-PL" alt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pl-PL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Samorząd Województwa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wystąpił z apelem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samorządów w całej Polsce o solidarną pomoc i wsparcie dla poszkodowanych podkarpackich gmin i powiatów.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Samorząd Województwa Podkarpackiego, mimo olbrzymich zniszczeń spowodowanych żywiołem w swojej infrastrukturze, udzielił 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największego wsparcia finansowego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najbardziej poszkodowanym jednostkom samorządu terytorialnego z terenu Podkarpacia.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58476BF4-9C6B-4D42-AA71-CD5D8B55F370}"/>
              </a:ext>
            </a:extLst>
          </p:cNvPr>
          <p:cNvSpPr txBox="1"/>
          <p:nvPr/>
        </p:nvSpPr>
        <p:spPr>
          <a:xfrm>
            <a:off x="8658808" y="4819650"/>
            <a:ext cx="411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19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5811033-6812-4F3E-9D31-BC58EACD071B}"/>
              </a:ext>
            </a:extLst>
          </p:cNvPr>
          <p:cNvSpPr txBox="1"/>
          <p:nvPr/>
        </p:nvSpPr>
        <p:spPr>
          <a:xfrm>
            <a:off x="5514147" y="3855759"/>
            <a:ext cx="2160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Powódź w województwie podkarpackim 2020 r.</a:t>
            </a:r>
          </a:p>
        </p:txBody>
      </p:sp>
    </p:spTree>
    <p:extLst>
      <p:ext uri="{BB962C8B-B14F-4D97-AF65-F5344CB8AC3E}">
        <p14:creationId xmlns:p14="http://schemas.microsoft.com/office/powerpoint/2010/main" val="374580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98E64FF-58B6-4B49-B231-D48B36EB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7" y="79520"/>
            <a:ext cx="9144000" cy="331759"/>
          </a:xfrm>
        </p:spPr>
        <p:txBody>
          <a:bodyPr/>
          <a:lstStyle/>
          <a:p>
            <a:r>
              <a:rPr lang="pl-PL" sz="2000" dirty="0"/>
              <a:t>Główne elementy prezentacji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85186D-C8FB-4F05-8783-5F9EDCC8D22D}"/>
              </a:ext>
            </a:extLst>
          </p:cNvPr>
          <p:cNvSpPr txBox="1"/>
          <p:nvPr/>
        </p:nvSpPr>
        <p:spPr>
          <a:xfrm>
            <a:off x="8782050" y="4819650"/>
            <a:ext cx="13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xmlns="" id="{49838A66-54C8-442E-B881-F7430D60A8E4}"/>
              </a:ext>
            </a:extLst>
          </p:cNvPr>
          <p:cNvSpPr txBox="1"/>
          <p:nvPr/>
        </p:nvSpPr>
        <p:spPr>
          <a:xfrm>
            <a:off x="758822" y="1271426"/>
            <a:ext cx="7620001" cy="2600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Uwarunkowania opracowania 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Raportu o stanie województwa 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Pozycja społeczno-gospodarcza Województwa Podkarpackiego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Obszary aktywności Zarządu Województwa Podkarpackiego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Najważniejsze przedsięwzięcia 2020 roku 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kern="0" dirty="0">
                <a:latin typeface="Calibri" panose="020F0502020204030204" pitchFamily="34" charset="0"/>
                <a:cs typeface="Calibri" panose="020F0502020204030204" pitchFamily="34" charset="0"/>
              </a:rPr>
              <a:t>Podkarpacka Tarcza Antykryzysowa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Realizacja zadań Instytucji Zarządzającej i Instytucji Pośredniczącej 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Przygotowania do nowej perspektywy finansowej UE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Podsumowanie</a:t>
            </a:r>
          </a:p>
        </p:txBody>
      </p:sp>
    </p:spTree>
    <p:extLst>
      <p:ext uri="{BB962C8B-B14F-4D97-AF65-F5344CB8AC3E}">
        <p14:creationId xmlns:p14="http://schemas.microsoft.com/office/powerpoint/2010/main" val="765719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D9C80CB-1FED-4A53-B48B-14C77CA17BF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6680" y="901863"/>
            <a:ext cx="5237829" cy="3492992"/>
          </a:xfrm>
        </p:spPr>
        <p:txBody>
          <a:bodyPr/>
          <a:lstStyle/>
          <a:p>
            <a:pPr marL="171450" indent="-17145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2020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nowe wyzwania w związku z pandemią.</a:t>
            </a:r>
          </a:p>
          <a:p>
            <a:pPr marL="171450" indent="-17145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Zespół ds. pobudzania aktywności podkarpackiej gospodarki w okresie pandemii koronawirusa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pl-PL" sz="11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zdiagnozowanie i wypracowanie rozwiązań związanych ze wsparciem podkarpackich firm w czasie załamania gospodarczego w związku ze stanem epidemii oraz rozprzestrzenianiem się koronawirusa.</a:t>
            </a:r>
            <a:endParaRPr lang="pl-PL" sz="1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ruchomienie rządowej Tarczy Antykryzysowej, spowodowało utworzenie przez Samorząd Województwa Podkarpackiego, własnego pakietu pomocowego. </a:t>
            </a:r>
            <a:b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Podkarpackiej Tarczy Antykryzysowej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 walkę z COVID-19 i jej skutkami przeznaczono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około 1,7 mld zł,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angażując na te cele środki unijne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środki pochodzące </a:t>
            </a:r>
            <a:b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budżetu państwa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budżetu województwa.</a:t>
            </a:r>
          </a:p>
          <a:p>
            <a:pPr marL="171450" indent="-1714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Największy strumień pomocy finansowej skierowany został na wsparcie przedsiębiorstw, ochronę miejsc pracy oraz wsparcie służby zdrowia.</a:t>
            </a:r>
            <a:endParaRPr lang="pl-PL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indent="-1714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aktywną pomoc finansową zaangażował się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Samorząd Województwa Podkarpackiego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jednostki organizacyjne,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m.in. Wojewódzki Urząd Pracy w Rzeszowie oraz Powiatowe Urzędy Pracy, Regionalny Ośrodek Pomocy Społecznej, a także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spółki prawa handlowego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Regionalna Agencja Rozwoju Regionalnego czy Podkarpacki Fundusz Rozwoju. 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5B2FD44-CC8A-4D84-8B39-A2271545C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20"/>
            <a:ext cx="9144000" cy="320086"/>
          </a:xfrm>
        </p:spPr>
        <p:txBody>
          <a:bodyPr/>
          <a:lstStyle/>
          <a:p>
            <a:r>
              <a:rPr lang="pl-PL" sz="2000" dirty="0"/>
              <a:t>Podkarpacka Tarcza Antykryzysowa</a:t>
            </a:r>
          </a:p>
        </p:txBody>
      </p:sp>
      <p:pic>
        <p:nvPicPr>
          <p:cNvPr id="5" name="Obraz 4" descr="Fundusze Europejskie w Walce z Koronawirusem. Tarcza antykryzysowa. tarcza.podkarpackie.pl" title="Zdjęcie">
            <a:extLst>
              <a:ext uri="{FF2B5EF4-FFF2-40B4-BE49-F238E27FC236}">
                <a16:creationId xmlns:a16="http://schemas.microsoft.com/office/drawing/2014/main" xmlns="" id="{A9292D28-D88B-4B88-AD1E-1F477549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820" y="1552984"/>
            <a:ext cx="2857500" cy="21907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1481DF0-190E-405E-BB5E-CD6E0A91D2B3}"/>
              </a:ext>
            </a:extLst>
          </p:cNvPr>
          <p:cNvSpPr txBox="1"/>
          <p:nvPr/>
        </p:nvSpPr>
        <p:spPr>
          <a:xfrm>
            <a:off x="8609045" y="4819650"/>
            <a:ext cx="461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818867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B8EF7D-7432-42B0-98C3-2DC104CC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921"/>
            <a:ext cx="9144000" cy="313072"/>
          </a:xfrm>
        </p:spPr>
        <p:txBody>
          <a:bodyPr/>
          <a:lstStyle/>
          <a:p>
            <a:r>
              <a:rPr lang="pl-PL" sz="20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Działania zaradcze w celu przeciwdziałania COVID – 19</a:t>
            </a:r>
            <a:br>
              <a:rPr lang="pl-PL" sz="20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Pomoc przedsiębiorcom</a:t>
            </a:r>
            <a:endParaRPr lang="pl-PL" sz="1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FECD3F6-A997-4BC1-A560-44BAD173641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1094" y="1143393"/>
            <a:ext cx="6949114" cy="345643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 środków RPO WP 2014-2020 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Rzeszowska Agencja Rozwoju Regionalnego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przyznaje 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pożyczki płynnościowe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skierowane do przedsiębiorców w celu łagodzenia skutków spowodowanych stanem epidemicznym związanym z COVID-19. W 2020 r. udzielono 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99 pożyczek,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których wartość wyniosła </a:t>
            </a:r>
            <a:b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29 016 849,10 zł. </a:t>
            </a:r>
          </a:p>
          <a:p>
            <a:endParaRPr lang="pl-PL" sz="1200" b="1" kern="12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Rzeszowska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Agencja Rozwoju Regionalnego realizuje także projekt, którego </a:t>
            </a:r>
            <a:r>
              <a:rPr lang="pl-PL" sz="12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 jest pomoc przedsiębiorcom (mikro i małym), którzy w związku z zakłóceniami w funkcjonowaniu gospodarki na skutek wystąpienia pandemii COVID-19, znaleźli się w trudnej sytuacji ekonomicznej. Grant można przeznaczyć na 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finansowanie kapitału obrotowego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celu zaspokojenia pilnych potrzeb w zakresie płynności </a:t>
            </a:r>
            <a:b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przezwyciężenia trudności finansowych.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dnia 29.01.2021 r. podpisano 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1 001 umów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przyznanie grantu na kapitał obrotowy na kwotę 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38 628 188,79 zł,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tym na:</a:t>
            </a:r>
            <a:endParaRPr lang="pl-PL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 indent="-1714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działalność turystyczną i okołoturystyczną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- 262 umowy na kwotę 11 344 651,83 zł,</a:t>
            </a:r>
            <a:endParaRPr lang="pl-PL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indent="-1714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działalność pozostałą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- 739 umów na kwotę 27 283 536,96 zł.</a:t>
            </a:r>
            <a:endParaRPr lang="pl-PL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000" dirty="0"/>
          </a:p>
        </p:txBody>
      </p:sp>
      <p:pic>
        <p:nvPicPr>
          <p:cNvPr id="4" name="Obraz 3" descr="Logo Rzeszowska Agencja Rozwoju Regionalnego " title="Logo">
            <a:extLst>
              <a:ext uri="{FF2B5EF4-FFF2-40B4-BE49-F238E27FC236}">
                <a16:creationId xmlns:a16="http://schemas.microsoft.com/office/drawing/2014/main" xmlns="" id="{EAE194B2-93D4-4A0F-A878-BA8FA90EF3A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390588" y="3555777"/>
            <a:ext cx="972806" cy="49887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F0745C1-B4C5-41A4-9956-B0527C93EB0A}"/>
              </a:ext>
            </a:extLst>
          </p:cNvPr>
          <p:cNvSpPr txBox="1"/>
          <p:nvPr/>
        </p:nvSpPr>
        <p:spPr>
          <a:xfrm>
            <a:off x="8615265" y="4819650"/>
            <a:ext cx="454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158911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B892DA6-FB5F-44FF-8C95-225FDB17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3496"/>
            <a:ext cx="9144000" cy="320642"/>
          </a:xfrm>
        </p:spPr>
        <p:txBody>
          <a:bodyPr/>
          <a:lstStyle/>
          <a:p>
            <a:r>
              <a:rPr lang="pl-PL" sz="20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Działania zaradcze w celu przeciwdziałania COVID – 19</a:t>
            </a:r>
            <a:br>
              <a:rPr lang="pl-PL" sz="20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Osłona miejsc pracy </a:t>
            </a:r>
            <a:endParaRPr lang="pl-PL" sz="1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6F80222-FA16-43FA-B412-E2A1CD201D7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3920" y="1301715"/>
            <a:ext cx="7259430" cy="334863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Prowadzone były również działania </a:t>
            </a:r>
            <a:r>
              <a:rPr lang="pl-PL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osłaniające miejsca pracy </a:t>
            </a:r>
            <a:r>
              <a:rPr lang="pl-PL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województwie. </a:t>
            </a:r>
            <a:r>
              <a:rPr lang="pl-PL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ustawy antykryzysowej </a:t>
            </a:r>
            <a:r>
              <a:rPr lang="pl-PL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Wojewódzki Urząd Pracy </a:t>
            </a:r>
            <a:r>
              <a:rPr lang="pl-PL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dokonał wypłat na kwotę  </a:t>
            </a:r>
            <a:r>
              <a:rPr lang="pl-PL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483,3 mln zł </a:t>
            </a:r>
            <a:r>
              <a:rPr lang="pl-PL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przedsiębiorców, których dotknęły skutki pandemii związanej z wirusem SARS-CoV2. Wsparcie zostało przekazane dla </a:t>
            </a:r>
            <a:r>
              <a:rPr lang="pl-PL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2 126 firm na ochronę 128 tys. miejsc pracy. 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endParaRPr lang="pl-PL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Działania w ramach </a:t>
            </a:r>
            <a:r>
              <a:rPr lang="pl-PL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Tarczy antykryzysowej COVID-19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były realizowane również przez powiatowe urzędy pracy w województwie podkarpackim, które pozyskały </a:t>
            </a:r>
            <a:r>
              <a:rPr lang="pl-PL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ponad 958 mln zł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 przekłada się na </a:t>
            </a:r>
            <a:r>
              <a:rPr lang="pl-PL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ponad 126 tysięcy wniosków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złożonych przez przedsiębiorców.</a:t>
            </a:r>
          </a:p>
          <a:p>
            <a:pPr marL="228600" indent="-228600">
              <a:buFont typeface="Wingdings" panose="05000000000000000000" pitchFamily="2" charset="2"/>
              <a:buChar char="q"/>
            </a:pPr>
            <a:endParaRPr lang="pl-PL" sz="1000" dirty="0"/>
          </a:p>
        </p:txBody>
      </p:sp>
      <p:pic>
        <p:nvPicPr>
          <p:cNvPr id="5" name="Obraz 4" descr="Logo Wojewódzki Urząd Pracy w Rzeszowie " title="Logo">
            <a:extLst>
              <a:ext uri="{FF2B5EF4-FFF2-40B4-BE49-F238E27FC236}">
                <a16:creationId xmlns:a16="http://schemas.microsoft.com/office/drawing/2014/main" xmlns="" id="{64B83914-7237-44EF-94E0-8B711712F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4" y="136101"/>
            <a:ext cx="1139003" cy="71410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4C80221-CD1B-435D-82E2-0DA21BF2C83D}"/>
              </a:ext>
            </a:extLst>
          </p:cNvPr>
          <p:cNvSpPr txBox="1"/>
          <p:nvPr/>
        </p:nvSpPr>
        <p:spPr>
          <a:xfrm>
            <a:off x="8689910" y="4819650"/>
            <a:ext cx="3803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191255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50AF28-7C5A-479F-AE1B-4EE99026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20"/>
            <a:ext cx="9143999" cy="326538"/>
          </a:xfrm>
        </p:spPr>
        <p:txBody>
          <a:bodyPr/>
          <a:lstStyle/>
          <a:p>
            <a:r>
              <a:rPr lang="pl-PL" sz="20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Działania zaradcze w celu przeciwdziałania COVID – 19</a:t>
            </a:r>
            <a:br>
              <a:rPr lang="pl-PL" sz="20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Wsparcie służby zdrowia</a:t>
            </a:r>
            <a:endParaRPr lang="pl-PL" sz="1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6ED2878-EA34-4331-872D-9292AEBB2A3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4597" y="736189"/>
            <a:ext cx="7882552" cy="717447"/>
          </a:xfrm>
        </p:spPr>
        <p:txBody>
          <a:bodyPr/>
          <a:lstStyle/>
          <a:p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Najważniejszym działaniem w obszarze zdrowia jest realizacja projektu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Poprawa bezpieczeństwa epidemiologicznego na terenie województwa podkarpackiego w związku z pojawieniem się koronawirusa SARS-CoV-2.</a:t>
            </a:r>
            <a:r>
              <a:rPr lang="pl-PL" sz="11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ramach projektu realizowane były zakupy sprzętu medycznego oraz środków bezpośredniego zabezpieczenia dla personelu medycznego.</a:t>
            </a:r>
            <a:r>
              <a:rPr lang="pl-PL" sz="11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efekcie podjętych decyzji o kolejnych zakupach sprzętu, ogólna wartość projektu wyniosła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35,3 mln zł.</a:t>
            </a:r>
            <a:endParaRPr lang="pl-PL" sz="11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pl-PL" sz="1000" dirty="0"/>
          </a:p>
        </p:txBody>
      </p:sp>
      <p:pic>
        <p:nvPicPr>
          <p:cNvPr id="4" name="Obraz 3" descr="Zakup tomografu komputerowego dla Wojewódzkiego Szpitala im. Św. Ojca Pio w Przemyślu&#10;" title="Zdjęcie">
            <a:extLst>
              <a:ext uri="{FF2B5EF4-FFF2-40B4-BE49-F238E27FC236}">
                <a16:creationId xmlns:a16="http://schemas.microsoft.com/office/drawing/2014/main" xmlns="" id="{A2EF8539-3940-456A-9C10-DC9AE65B149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99221" y="1602187"/>
            <a:ext cx="4120183" cy="27104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 descr="Zakup karetek dla podkarpackich stacji pogotowia ratunkowego&#10;" title="Zdjęcie">
            <a:extLst>
              <a:ext uri="{FF2B5EF4-FFF2-40B4-BE49-F238E27FC236}">
                <a16:creationId xmlns:a16="http://schemas.microsoft.com/office/drawing/2014/main" xmlns="" id="{23E33EE6-DA7B-4595-A734-687940F7AD0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4596" y="1601902"/>
            <a:ext cx="4134571" cy="271047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816C7808-D2D9-406F-B3C6-91DC71D53AD6}"/>
              </a:ext>
            </a:extLst>
          </p:cNvPr>
          <p:cNvSpPr txBox="1"/>
          <p:nvPr/>
        </p:nvSpPr>
        <p:spPr>
          <a:xfrm>
            <a:off x="911974" y="4365992"/>
            <a:ext cx="36213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Zakup karetek dla podkarpackich stacji pogotowia ratunkowego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885D4A4-0336-4FEB-A0F4-FD7A76C8D305}"/>
              </a:ext>
            </a:extLst>
          </p:cNvPr>
          <p:cNvSpPr txBox="1"/>
          <p:nvPr/>
        </p:nvSpPr>
        <p:spPr>
          <a:xfrm>
            <a:off x="5110050" y="4365992"/>
            <a:ext cx="3672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Zakup tomografu komputerowego dla Wojewódzkiego Szpitala im. Św. Ojca Pio w Przemyślu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DA6B0F3F-9F42-4960-9550-0AC4D7302688}"/>
              </a:ext>
            </a:extLst>
          </p:cNvPr>
          <p:cNvSpPr txBox="1"/>
          <p:nvPr/>
        </p:nvSpPr>
        <p:spPr>
          <a:xfrm>
            <a:off x="8702351" y="4819650"/>
            <a:ext cx="367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05861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4868CA0-AB84-4776-89BD-BDA3D26A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349"/>
            <a:ext cx="9144000" cy="304207"/>
          </a:xfrm>
        </p:spPr>
        <p:txBody>
          <a:bodyPr/>
          <a:lstStyle/>
          <a:p>
            <a:r>
              <a:rPr lang="pl-PL" sz="20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Działania zaradcze w celu przeciwdziałania COVID – 19</a:t>
            </a:r>
            <a:br>
              <a:rPr lang="pl-PL" sz="20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 instrumenty finansowe</a:t>
            </a:r>
            <a:endParaRPr lang="pl-PL" sz="1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4E24752-FEA3-4D14-8293-2078A7342A5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4933" y="869563"/>
            <a:ext cx="7617542" cy="345643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Samorząd Województwa aktywnie włączył się w działania służące odbudowie gospodarek europejskich dotkniętych kryzysem związanym z wpływem pandemii COVID-19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 nad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Krajowym Planem Odbudowy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dokonał identyfikacji projektów istotnych dla wzmacniania procesów regionalnej odnowy w wymiarze gospodarczym i społecznym. Finalnie Zarząd Województwa Podkarpackiego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zgłosił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KPO 71 projektów/fiszek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łączną wartość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29 571 895 113,00 zł.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Projekty mają wymiar regionalny </a:t>
            </a:r>
            <a:b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dotyczą m.in. infrastruktury drogowej i kolejowej, transportu publicznego, ochrony zdrowia, sportu i kultury, ochrony środowiska i gospodarki wodno-ściekowej, rewitalizacji, turystyki, innowacyjnych sektorów, a także poprawy bezpieczeństwa. </a:t>
            </a:r>
          </a:p>
          <a:p>
            <a:endParaRPr lang="pl-PL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Poza instrumentami finansowymi wprowadzonymi przez Unię Europejską województwo podkarpackie otrzymało dofinansowanie ze środków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Rządowego Funduszu Inwestycji Lokalnych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(RFIL) będącego instrumentem walki z ekonomicznymi skutkami pandemii spowodowanej przez COVID-19.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Samorząd Województwa Podkarpackiego na swoje zadania z rządowego programu wsparcia lokalnych inwestycji otrzymał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 mln zł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kwota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 mln zł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została przeznaczona na wsparcie obszaru ochrony zdrowia,</a:t>
            </a:r>
            <a:b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mln zł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to inwestycje na drogach wojewódzkich w lecie 2020 r.</a:t>
            </a:r>
            <a:endParaRPr lang="pl-PL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Wingdings" panose="05000000000000000000" pitchFamily="2" charset="2"/>
              <a:buChar char="q"/>
            </a:pPr>
            <a:endParaRPr lang="pl-PL" sz="1000" dirty="0"/>
          </a:p>
        </p:txBody>
      </p:sp>
      <p:pic>
        <p:nvPicPr>
          <p:cNvPr id="5" name="Obraz 4" descr="Krajowy Plan Odbudowy" title="Logo">
            <a:extLst>
              <a:ext uri="{FF2B5EF4-FFF2-40B4-BE49-F238E27FC236}">
                <a16:creationId xmlns:a16="http://schemas.microsoft.com/office/drawing/2014/main" xmlns="" id="{4BE37C4A-4026-4AA9-AED4-4A2C9D6FD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12" y="3107847"/>
            <a:ext cx="1493013" cy="1446619"/>
          </a:xfrm>
          <a:prstGeom prst="rect">
            <a:avLst/>
          </a:prstGeom>
        </p:spPr>
      </p:pic>
      <p:pic>
        <p:nvPicPr>
          <p:cNvPr id="7" name="Obraz 6" descr="Rządowy Fundusz Inwestycji Lokalnych" title="Logo">
            <a:extLst>
              <a:ext uri="{FF2B5EF4-FFF2-40B4-BE49-F238E27FC236}">
                <a16:creationId xmlns:a16="http://schemas.microsoft.com/office/drawing/2014/main" xmlns="" id="{BB3FD3AD-0649-445D-821C-4964F7722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0" y="3067008"/>
            <a:ext cx="2200579" cy="137322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CFE100C9-BE18-4745-85EC-158A2771AF39}"/>
              </a:ext>
            </a:extLst>
          </p:cNvPr>
          <p:cNvSpPr txBox="1"/>
          <p:nvPr/>
        </p:nvSpPr>
        <p:spPr>
          <a:xfrm>
            <a:off x="8665029" y="4819650"/>
            <a:ext cx="4052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99272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B0AE81-A5F8-4FB0-9CB4-B3D04D49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" y="79520"/>
            <a:ext cx="9147176" cy="698831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2400"/>
              </a:spcBef>
            </a:pPr>
            <a:r>
              <a:rPr lang="pl-PL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REALIZACJA ZADAŃ INSTYTUCJI ZARZĄDZAJĄCEJ I INSTYTUCJI POŚREDNICZĄCEJ</a:t>
            </a:r>
            <a:br>
              <a:rPr lang="pl-PL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RPO WP na lata 2014-2020 </a:t>
            </a:r>
            <a:endParaRPr lang="pl-PL" sz="1300" b="1" kern="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88206F3-280B-4F6C-B8C9-7C49D59C2F1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677" y="702433"/>
            <a:ext cx="7267023" cy="3738634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endParaRPr lang="pl-PL" sz="1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  <a:buClr>
                <a:schemeClr val="tx1"/>
              </a:buClr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Bardzo dobra i sprawna realizacja zadań Instytucji Zarządzającej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RPO WP na lata 2014-2020</a:t>
            </a:r>
            <a:endParaRPr lang="pl-PL" sz="1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  <a:buClr>
                <a:schemeClr val="tx1"/>
              </a:buClr>
            </a:pP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Postępy realizacji Programu: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171450" indent="-171450">
              <a:lnSpc>
                <a:spcPct val="115000"/>
              </a:lnSpc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114 243 760 EUR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(9 633 551 692,44 PLN) to łączna wysokość środków Europejskiego Funduszu Rozwoju Regionalnego (EFRR) oraz Europejskiego Funduszu Społecznego (EFS) przy udziale których jest realizowany </a:t>
            </a:r>
            <a:b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RPO WP 2014-2020, </a:t>
            </a:r>
            <a:endParaRPr 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15000"/>
              </a:lnSpc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3 169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podpisanych z beneficjentami umów/decyzji o dofinansowanie projektów o wartości wkładu UE ponad </a:t>
            </a:r>
            <a:b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1,8 mld EUR,</a:t>
            </a:r>
          </a:p>
          <a:p>
            <a:pPr marL="171450" indent="-171450">
              <a:lnSpc>
                <a:spcPct val="115000"/>
              </a:lnSpc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86,07%</a:t>
            </a:r>
            <a:r>
              <a:rPr lang="pl-PL" sz="1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poziom alokacji Programu, </a:t>
            </a:r>
          </a:p>
          <a:p>
            <a:pPr marL="171450" indent="-171450">
              <a:lnSpc>
                <a:spcPct val="115000"/>
              </a:lnSpc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17 561 -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wniosków o płatność złożyli beneficjenci (59,48% alokacji RPO WP),</a:t>
            </a:r>
          </a:p>
          <a:p>
            <a:pPr marL="171450" indent="-171450">
              <a:lnSpc>
                <a:spcPct val="115000"/>
              </a:lnSpc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1,30 mld EUR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wypłacono beneficjentom,</a:t>
            </a:r>
          </a:p>
          <a:p>
            <a:pPr marL="171450" indent="-171450">
              <a:lnSpc>
                <a:spcPct val="115000"/>
              </a:lnSpc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miejsce w kraju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Województwa Podkarpackiego pod względem tempa płatności,  </a:t>
            </a:r>
          </a:p>
          <a:p>
            <a:pPr marL="171450" indent="-171450">
              <a:lnSpc>
                <a:spcPct val="115000"/>
              </a:lnSpc>
              <a:spcAft>
                <a:spcPts val="4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2 207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zakończonych projektów. </a:t>
            </a:r>
          </a:p>
        </p:txBody>
      </p:sp>
      <p:pic>
        <p:nvPicPr>
          <p:cNvPr id="4" name="Obraz 3" descr="Logotyp Fundusze Europejskie Pomoc Techniczna Flaga RP Podkarpackie Unia Europejska Europejskie Fundusze Strukturalne i Inwestycyjne" title="Logotyp">
            <a:extLst>
              <a:ext uri="{FF2B5EF4-FFF2-40B4-BE49-F238E27FC236}">
                <a16:creationId xmlns:a16="http://schemas.microsoft.com/office/drawing/2014/main" xmlns="" id="{33026769-C4F0-48EF-9D90-D9CA66000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916" y="4603554"/>
            <a:ext cx="6504167" cy="47697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8540835" y="4804719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815469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D88F5E-82F4-42C6-B300-B7AC99A9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669"/>
            <a:ext cx="9144000" cy="817563"/>
          </a:xfrm>
        </p:spPr>
        <p:txBody>
          <a:bodyPr/>
          <a:lstStyle/>
          <a:p>
            <a:r>
              <a:rPr lang="pl-PL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REALIZACJA ZADAŃ INSTYTUCJI ZARZĄDZAJĄCEJ I INSTYTUCJI </a:t>
            </a:r>
            <a:r>
              <a:rPr lang="pl-PL" sz="1800" b="1" kern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POŚREDNICZĄCEJ </a:t>
            </a:r>
            <a:r>
              <a:rPr lang="pl-PL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RPO WP na lata 2014-2020 </a:t>
            </a:r>
            <a:endParaRPr lang="pl-PL" sz="1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5CB0D25-1DC5-4D54-B7E9-576F247EA8D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048" y="831682"/>
            <a:ext cx="3876781" cy="90012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l-PL" sz="10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Wybrane efekty Programu</a:t>
            </a:r>
            <a:r>
              <a:rPr lang="pl-PL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pl-PL" sz="105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1 815 </a:t>
            </a:r>
            <a:r>
              <a:rPr lang="pl-PL" sz="10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wspartych przedsiębiorstw,</a:t>
            </a:r>
          </a:p>
          <a:p>
            <a:pPr marL="171450" indent="-1714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1 368 miejsc pracy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utworzono w przedsiębiorstwach społecznych,</a:t>
            </a:r>
          </a:p>
          <a:p>
            <a:pPr marL="171450" indent="-1714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podmiotów leczniczych </a:t>
            </a:r>
            <a:r>
              <a:rPr 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otrzymało wsparcie</a:t>
            </a:r>
            <a:r>
              <a:rPr lang="pl-PL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171450" indent="-1714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364 jednostek organizacyjnych systemu oświaty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otrzymało wsparcie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</a:p>
          <a:p>
            <a:pPr marL="171450" indent="-17145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1 714 miejsc opieki nad dziećmi w wieku do lat 3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utworzono</a:t>
            </a:r>
            <a:r>
              <a:rPr lang="pl-PL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pl-PL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pl-PL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000" dirty="0"/>
          </a:p>
        </p:txBody>
      </p:sp>
      <p:pic>
        <p:nvPicPr>
          <p:cNvPr id="12" name="Obraz 11" descr="Wprowadzenie nowych usług lecznictwa uzdrowiskowego oraz rozwój infrastruktury uzdrowiskowej i turystyczno- rekreacyjnej w Uzdrowisku Horyniec poprzez utworzenie Klinicznego Centrum Diagnostyczno-Terapeutycznego Schorzeń Neurologicznych  &#10;i Kardiologicznych oraz Klinicznego Centrum Diagnostyczno-Terapeutycznego Narządów Ruchu –  Beneficjent: 2 projekty-Uzdrowisko Horyniec Sp. z o.o &#10;(Zdjęcie: Uzdrowisko Horyniec Sp. z o.o.)" title="Zdjęcie">
            <a:extLst>
              <a:ext uri="{FF2B5EF4-FFF2-40B4-BE49-F238E27FC236}">
                <a16:creationId xmlns:a16="http://schemas.microsoft.com/office/drawing/2014/main" xmlns="" id="{C2DFD74A-4C53-4D0B-B746-BDB5A182996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65175" y="2025754"/>
            <a:ext cx="3168000" cy="18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D1CDC29-6CAD-4A1C-BD4A-53F358C8C53A}"/>
              </a:ext>
            </a:extLst>
          </p:cNvPr>
          <p:cNvSpPr txBox="1"/>
          <p:nvPr/>
        </p:nvSpPr>
        <p:spPr>
          <a:xfrm>
            <a:off x="673805" y="3861754"/>
            <a:ext cx="34250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Wprowadzenie nowych usług lecznictwa uzdrowiskowego oraz rozwój infrastruktury uzdrowiskowej i turystyczno- rekreacyjnej w Uzdrowisku Horyniec poprzez utworzenie </a:t>
            </a:r>
            <a:r>
              <a:rPr lang="pl-PL" sz="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Klinicznego Centrum Diagnostyczno-Terapeutycznego Schorzeń Neurologicznych  </a:t>
            </a:r>
          </a:p>
          <a:p>
            <a:r>
              <a:rPr lang="pl-PL" sz="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Kardiologicznych oraz </a:t>
            </a:r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Klinicznego Centrum Diagnostyczno-Terapeutycznego Narządów Ruchu –  Beneficjent: 2 projekty-Uzdrowisko Horyniec Sp. z </a:t>
            </a:r>
            <a:r>
              <a:rPr lang="pl-PL" sz="700" dirty="0" err="1">
                <a:latin typeface="Calibri" panose="020F0502020204030204" pitchFamily="34" charset="0"/>
                <a:cs typeface="Calibri" panose="020F0502020204030204" pitchFamily="34" charset="0"/>
              </a:rPr>
              <a:t>o.o</a:t>
            </a:r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(Zdjęcie: Uzdrowisko Horyniec Sp. z o.o.)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1DBFBC35-54E8-4C5E-BAF6-CC0577DE422F}"/>
              </a:ext>
            </a:extLst>
          </p:cNvPr>
          <p:cNvSpPr txBox="1"/>
          <p:nvPr/>
        </p:nvSpPr>
        <p:spPr>
          <a:xfrm>
            <a:off x="4813566" y="951057"/>
            <a:ext cx="3958049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800" indent="-17280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191 jednostek taboru pasażerskiego publicznego transportu zbiorowego komunikacji miejskiej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zakupiono/zmodernizowano, </a:t>
            </a:r>
            <a:endParaRPr lang="pl-PL" sz="10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2800" indent="-17280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jednostek taboru kolejowego o pojemności 3 076 osób</a:t>
            </a:r>
            <a:r>
              <a:rPr lang="pl-PL" sz="10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zakupiono,</a:t>
            </a:r>
            <a:endParaRPr lang="pl-PL" sz="105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2800" lvl="0" indent="-17280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niemal 108 km dróg </a:t>
            </a:r>
            <a:r>
              <a:rPr lang="pl-PL" sz="105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wybudowano/przebudowano/zmodernizowano</a:t>
            </a:r>
            <a:r>
              <a:rPr lang="pl-PL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Obraz 12" descr="Rozwój transportu niskoemisyjnego na obszarze MOF Krosno – Beneficjent Gmina Miasto Krosno (Zdjęcie: MKS Krosno)" title="Zdjęcie">
            <a:extLst>
              <a:ext uri="{FF2B5EF4-FFF2-40B4-BE49-F238E27FC236}">
                <a16:creationId xmlns:a16="http://schemas.microsoft.com/office/drawing/2014/main" xmlns="" id="{20B0B422-C6C3-42E1-998F-2DC0E8252FC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9079"/>
          <a:stretch/>
        </p:blipFill>
        <p:spPr>
          <a:xfrm>
            <a:off x="5120277" y="2027850"/>
            <a:ext cx="3168000" cy="18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ole tekstowe 14" descr="Rozwój transportu niskoemisyjnego na obszarze MOF Krosno – Beneficjent Gmina Miasto Krosno (Zdjęcie: MKS Krosno)&#10;" title="Zdjęcie">
            <a:extLst>
              <a:ext uri="{FF2B5EF4-FFF2-40B4-BE49-F238E27FC236}">
                <a16:creationId xmlns:a16="http://schemas.microsoft.com/office/drawing/2014/main" xmlns="" id="{4316EFE8-356C-4184-A171-F1C3A233BC00}"/>
              </a:ext>
            </a:extLst>
          </p:cNvPr>
          <p:cNvSpPr txBox="1"/>
          <p:nvPr/>
        </p:nvSpPr>
        <p:spPr>
          <a:xfrm>
            <a:off x="5045104" y="3857231"/>
            <a:ext cx="338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Rozwój transportu niskoemisyjnego na obszarze MOF Krosno – Beneficjent Gmina Miasto Krosno (Zdjęcie: MKS Krosno)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DA014172-4BD6-454B-BECE-F77A75BC6A9A}"/>
              </a:ext>
            </a:extLst>
          </p:cNvPr>
          <p:cNvSpPr txBox="1"/>
          <p:nvPr/>
        </p:nvSpPr>
        <p:spPr>
          <a:xfrm>
            <a:off x="8546841" y="4819650"/>
            <a:ext cx="5234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837735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312C427-E836-49CC-85B7-A33C9486F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57957"/>
            <a:ext cx="7620001" cy="817563"/>
          </a:xfrm>
        </p:spPr>
        <p:txBody>
          <a:bodyPr/>
          <a:lstStyle/>
          <a:p>
            <a:r>
              <a:rPr lang="pl-PL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REALIZACJA ZADAŃ INSTYTUCJI ZARZĄDZAJĄCEJ I INSTYTUCJI POŚREDNICZĄCEJ</a:t>
            </a:r>
            <a:br>
              <a:rPr lang="pl-PL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300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l-PL" sz="13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ziałania delegowane w ramach PROW i PO RYBY 2014-2020</a:t>
            </a:r>
            <a:endParaRPr lang="pl-PL" sz="13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3C09649-4F3B-4829-B12A-FDC89CAEFB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2124" y="846588"/>
            <a:ext cx="7620001" cy="4059923"/>
          </a:xfrm>
        </p:spPr>
        <p:txBody>
          <a:bodyPr/>
          <a:lstStyle/>
          <a:p>
            <a:r>
              <a:rPr lang="pl-PL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Wyróżniająca się na tle kraju realizacja zadań w zakresie podmiotu wdrażającego/Instytucji </a:t>
            </a: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ośredniczącej dla działań delegowanych w ramach PROW na lata 2014-2020</a:t>
            </a:r>
            <a:endParaRPr lang="pl-PL" sz="1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Postępy realizacji Programu:</a:t>
            </a:r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797 747 541,14  zł </a:t>
            </a:r>
            <a:r>
              <a:rPr lang="pl-PL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l-PL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kwota zawartych umów, 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408 954 215,10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kwota złożonych wniosków o płatność,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377 780 742,11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kwota zrealizowanych płatności. </a:t>
            </a:r>
          </a:p>
          <a:p>
            <a:pPr>
              <a:buClr>
                <a:schemeClr val="tx1"/>
              </a:buClr>
            </a:pPr>
            <a:r>
              <a:rPr lang="pl-PL" sz="1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Wybrane efekty Programu: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568 ha -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powierzchnia gruntów objętych postępowaniem scaleniowym,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281 km -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długość wybudowanych lub przebudowanych dróg,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161 km -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długość wybudowanych lub przebudowanych sieci wodociągowych,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475 km -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długość wybudowanych lub przebudowanych sieci kanalizacyjnych,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286 szt. -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liczba wybudowanych przydomowych oczyszczalni ścieków. </a:t>
            </a:r>
          </a:p>
          <a:p>
            <a:pPr>
              <a:buClr>
                <a:schemeClr val="tx1"/>
              </a:buClr>
            </a:pPr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Bardzo dobra i sprawna realizacja zadań w zakresie Instytucji Pośredniczącej dla działań wdrażanych w ramach Priorytetu 4. Programu Operacyjnego </a:t>
            </a:r>
            <a:r>
              <a:rPr lang="pl-PL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„RYBACTWO I MORZE” 2014-2020</a:t>
            </a:r>
            <a:endParaRPr lang="pl-PL" sz="1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r>
              <a:rPr lang="pl-PL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Postępy realizacji Programu:</a:t>
            </a:r>
            <a:endParaRPr lang="pl-PL" sz="1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13 383 340,00 zł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kwota zawartych umów, 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10 692 250,06 zł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kwota złożonych wniosków o płatność,</a:t>
            </a:r>
          </a:p>
          <a:p>
            <a:pPr marL="171450" indent="-171450"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10 692 915,74 zł </a:t>
            </a:r>
            <a:r>
              <a:rPr lang="pl-PL" sz="1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kwota rozliczonych wniosków o płatność.</a:t>
            </a:r>
          </a:p>
          <a:p>
            <a:pPr>
              <a:spcAft>
                <a:spcPts val="300"/>
              </a:spcAft>
              <a:buClr>
                <a:schemeClr val="tx1"/>
              </a:buClr>
            </a:pP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Programu </a:t>
            </a:r>
            <a:r>
              <a:rPr lang="pl-PL" sz="1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wsparto przedsięwzięcia w zakresie </a:t>
            </a:r>
            <a:r>
              <a:rPr lang="pl-PL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infrastruktury turystycznej czy zakupu sprzętu, pojazdów, urządzeń specjalistycznych oraz realizowano prace rekultywacyjne na obiektach stawowych.</a:t>
            </a:r>
            <a:endParaRPr lang="pl-PL" sz="1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utoShape 4" descr="PROW 2014-2020">
            <a:extLst>
              <a:ext uri="{FF2B5EF4-FFF2-40B4-BE49-F238E27FC236}">
                <a16:creationId xmlns:a16="http://schemas.microsoft.com/office/drawing/2014/main" xmlns="" id="{535C9C50-014F-4EE4-A74E-E5B904175B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6" descr="PROW 2014-2020">
            <a:extLst>
              <a:ext uri="{FF2B5EF4-FFF2-40B4-BE49-F238E27FC236}">
                <a16:creationId xmlns:a16="http://schemas.microsoft.com/office/drawing/2014/main" xmlns="" id="{FB6D38DF-EA5F-46EE-AA57-32C904A225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47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2" descr="PROW 2014-2020">
            <a:extLst>
              <a:ext uri="{FF2B5EF4-FFF2-40B4-BE49-F238E27FC236}">
                <a16:creationId xmlns:a16="http://schemas.microsoft.com/office/drawing/2014/main" xmlns="" id="{5C1E24EC-0922-4221-9452-77885AE0C2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B024B549-0B02-432E-803A-59979E673F7D}"/>
              </a:ext>
            </a:extLst>
          </p:cNvPr>
          <p:cNvSpPr txBox="1"/>
          <p:nvPr/>
        </p:nvSpPr>
        <p:spPr>
          <a:xfrm>
            <a:off x="8546841" y="4819650"/>
            <a:ext cx="501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27</a:t>
            </a:r>
          </a:p>
        </p:txBody>
      </p:sp>
      <p:pic>
        <p:nvPicPr>
          <p:cNvPr id="20" name="Obraz 19" descr="Przebudowa drogi gminnej Błażowa Górna-Wilczak – Beneficjent Gmina Błażowa&#10;" title="Zdjęcie">
            <a:extLst>
              <a:ext uri="{FF2B5EF4-FFF2-40B4-BE49-F238E27FC236}">
                <a16:creationId xmlns:a16="http://schemas.microsoft.com/office/drawing/2014/main" xmlns="" id="{53FFAAF6-68B6-48DB-95E8-3F0FDC52FF6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988752" y="1097941"/>
            <a:ext cx="1875373" cy="136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EA150B15-CDC4-4CC5-8FD6-2D5123C625A5}"/>
              </a:ext>
            </a:extLst>
          </p:cNvPr>
          <p:cNvSpPr txBox="1"/>
          <p:nvPr/>
        </p:nvSpPr>
        <p:spPr>
          <a:xfrm>
            <a:off x="4962424" y="2465941"/>
            <a:ext cx="182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" dirty="0">
                <a:effectLst/>
                <a:latin typeface="Calibr"/>
                <a:ea typeface="Calibri" panose="020F0502020204030204" pitchFamily="34" charset="0"/>
                <a:cs typeface="Times New Roman" panose="02020603050405020304" pitchFamily="18" charset="0"/>
              </a:rPr>
              <a:t>Przebudowa drogi gminnej Błażowa Górna-Wilczak – Beneficjent Gmina Błażowa</a:t>
            </a:r>
          </a:p>
          <a:p>
            <a:endParaRPr lang="pl-PL" sz="700" dirty="0"/>
          </a:p>
        </p:txBody>
      </p:sp>
      <p:pic>
        <p:nvPicPr>
          <p:cNvPr id="22" name="Obraz 21" descr="Rozbudowa i przebudowa oczyszczalni ścieków &#10;w Harasiukach (Beneficjent Gmina Harasiuki) &#10;Zdjęcie: UG Harasiuki" title="Zdjęcie">
            <a:extLst>
              <a:ext uri="{FF2B5EF4-FFF2-40B4-BE49-F238E27FC236}">
                <a16:creationId xmlns:a16="http://schemas.microsoft.com/office/drawing/2014/main" xmlns="" id="{00C46981-CAD1-4697-A6C0-A9038E1BD33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84000" y="1097941"/>
            <a:ext cx="1875373" cy="136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xmlns="" id="{9D7765DF-90BE-4170-B353-5C4E903E081C}"/>
              </a:ext>
            </a:extLst>
          </p:cNvPr>
          <p:cNvSpPr txBox="1"/>
          <p:nvPr/>
        </p:nvSpPr>
        <p:spPr>
          <a:xfrm>
            <a:off x="6884748" y="2469811"/>
            <a:ext cx="216400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Rozbudowa i przebudowa oczyszczalni ścieków </a:t>
            </a:r>
            <a:b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w Harasiukach (Beneficjent Gmina Harasiuki) </a:t>
            </a:r>
          </a:p>
          <a:p>
            <a:r>
              <a:rPr lang="pl-PL" sz="700" dirty="0">
                <a:latin typeface="Calibri" panose="020F0502020204030204" pitchFamily="34" charset="0"/>
                <a:cs typeface="Calibri" panose="020F0502020204030204" pitchFamily="34" charset="0"/>
              </a:rPr>
              <a:t>Zdjęcie: UG Harasiuki</a:t>
            </a:r>
          </a:p>
        </p:txBody>
      </p:sp>
    </p:spTree>
    <p:extLst>
      <p:ext uri="{BB962C8B-B14F-4D97-AF65-F5344CB8AC3E}">
        <p14:creationId xmlns:p14="http://schemas.microsoft.com/office/powerpoint/2010/main" val="3307367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6385A3-6257-48D8-BA7E-DCD19CD8C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4" y="356029"/>
            <a:ext cx="7620001" cy="290923"/>
          </a:xfrm>
        </p:spPr>
        <p:txBody>
          <a:bodyPr/>
          <a:lstStyle/>
          <a:p>
            <a:r>
              <a:rPr lang="pl-PL" sz="24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87D166-EF67-429F-B9DC-5A639262E3F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8253" y="767875"/>
            <a:ext cx="7097441" cy="1778001"/>
          </a:xfrm>
        </p:spPr>
        <p:txBody>
          <a:bodyPr/>
          <a:lstStyle/>
          <a:p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Postępy realizacji Programu:</a:t>
            </a:r>
            <a:endParaRPr 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829 990 650,69 zł 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środki zakontraktowane,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251 umów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zawarto, 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738 694 384,91 zł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wartości wkładu UE w podpisanych umowach.</a:t>
            </a:r>
          </a:p>
          <a:p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Efekty realizacji Programu: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64 197 osób do 29 roku życia 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objęto wsparciem,</a:t>
            </a:r>
          </a:p>
          <a:p>
            <a:pPr marL="171450" indent="-1714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blisko 40 000 osób 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podjęło pracę lub utrzymało zatrudnienie poprawiając jego warunki.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2804C36-5A98-4245-A91B-07ADAAF05F6C}"/>
              </a:ext>
            </a:extLst>
          </p:cNvPr>
          <p:cNvSpPr txBox="1"/>
          <p:nvPr/>
        </p:nvSpPr>
        <p:spPr>
          <a:xfrm>
            <a:off x="0" y="77565"/>
            <a:ext cx="9144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b="1" kern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REALIZACJA ZADAŃ INSTYTUCJI ZARZĄDZAJĄCEJ I INSTYTUCJI POŚREDNICZĄCEJ</a:t>
            </a:r>
          </a:p>
          <a:p>
            <a:pPr algn="ctr"/>
            <a:r>
              <a:rPr lang="pl-PL" sz="13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Realizacja komponentu regionalnego PO WER 2014-2020</a:t>
            </a:r>
          </a:p>
        </p:txBody>
      </p:sp>
      <p:sp>
        <p:nvSpPr>
          <p:cNvPr id="4" name="pole tekstowe 3" descr="Puste pole" title="Pole">
            <a:extLst>
              <a:ext uri="{FF2B5EF4-FFF2-40B4-BE49-F238E27FC236}">
                <a16:creationId xmlns:a16="http://schemas.microsoft.com/office/drawing/2014/main" xmlns="" id="{0B855221-0F7A-485A-A1DF-06D67ACBDAFB}"/>
              </a:ext>
            </a:extLst>
          </p:cNvPr>
          <p:cNvSpPr txBox="1"/>
          <p:nvPr/>
        </p:nvSpPr>
        <p:spPr>
          <a:xfrm>
            <a:off x="2528594" y="4528031"/>
            <a:ext cx="3813212" cy="575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/>
          </a:p>
        </p:txBody>
      </p:sp>
      <p:grpSp>
        <p:nvGrpSpPr>
          <p:cNvPr id="11" name="Grupa 10" title="Logotyp">
            <a:extLst>
              <a:ext uri="{FF2B5EF4-FFF2-40B4-BE49-F238E27FC236}">
                <a16:creationId xmlns:a16="http://schemas.microsoft.com/office/drawing/2014/main" xmlns="" id="{17E3ED0D-54C9-4252-AEFC-0B992E2EEF47}"/>
              </a:ext>
            </a:extLst>
          </p:cNvPr>
          <p:cNvGrpSpPr/>
          <p:nvPr/>
        </p:nvGrpSpPr>
        <p:grpSpPr>
          <a:xfrm>
            <a:off x="1521776" y="4543644"/>
            <a:ext cx="6182997" cy="575945"/>
            <a:chOff x="852504" y="223891"/>
            <a:chExt cx="6183931" cy="576568"/>
          </a:xfrm>
        </p:grpSpPr>
        <p:pic>
          <p:nvPicPr>
            <p:cNvPr id="12" name="Picture 3" descr="Fundusze Europejskie Wiedza Edukacja Rozwój" title="Logo">
              <a:extLst>
                <a:ext uri="{FF2B5EF4-FFF2-40B4-BE49-F238E27FC236}">
                  <a16:creationId xmlns:a16="http://schemas.microsoft.com/office/drawing/2014/main" xmlns="" id="{4C0CD54A-52F8-4456-8302-0B272C99689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04" y="223891"/>
              <a:ext cx="1231388" cy="576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Wojewódzki Urząd Pracy w Rzeszowie" title="Logo">
              <a:extLst>
                <a:ext uri="{FF2B5EF4-FFF2-40B4-BE49-F238E27FC236}">
                  <a16:creationId xmlns:a16="http://schemas.microsoft.com/office/drawing/2014/main" xmlns="" id="{BBA98E0B-DE7E-4B89-A94C-06FF966E8268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901" y="392141"/>
              <a:ext cx="1351703" cy="278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ogo UE Fundusz Społeczny RGB">
              <a:extLst>
                <a:ext uri="{FF2B5EF4-FFF2-40B4-BE49-F238E27FC236}">
                  <a16:creationId xmlns:a16="http://schemas.microsoft.com/office/drawing/2014/main" xmlns="" id="{01DB2BF0-02B7-4994-A1A7-27BFDDD0FB05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743" y="284964"/>
              <a:ext cx="1598692" cy="480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Obraz 14" descr="Flaga Rzeczpospolitej Polskiej" title="Logo">
              <a:extLst>
                <a:ext uri="{FF2B5EF4-FFF2-40B4-BE49-F238E27FC236}">
                  <a16:creationId xmlns:a16="http://schemas.microsoft.com/office/drawing/2014/main" xmlns="" id="{DA5ADCD2-2AF8-4FF7-8DF6-6E02F4BD59E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847" y="299255"/>
              <a:ext cx="1379271" cy="459873"/>
            </a:xfrm>
            <a:prstGeom prst="rect">
              <a:avLst/>
            </a:prstGeom>
          </p:spPr>
        </p:pic>
      </p:grpSp>
      <p:pic>
        <p:nvPicPr>
          <p:cNvPr id="16" name="Obraz 15" descr="Projekty PO WER 2014 – 2020 – Beneficjent: Educare Et Servire Fundacja Antoniego Kamińskiego z Dębicy (Zdjęcia: Antoni Kamiński)&#10;" title="Zdjęcie">
            <a:extLst>
              <a:ext uri="{FF2B5EF4-FFF2-40B4-BE49-F238E27FC236}">
                <a16:creationId xmlns:a16="http://schemas.microsoft.com/office/drawing/2014/main" xmlns="" id="{0F73A071-A581-4576-8E04-3C12BD86A640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330978" y="2448746"/>
            <a:ext cx="2844000" cy="190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Obraz 17" descr="Projekty PO WER 2014 – 2020 – Beneficjent: Educare Et Servire Fundacja Antoniego Kamińskiego z Dębicy (Zdjęcia: Antoni Kamiński)&#10;" title="Zdjęcie">
            <a:extLst>
              <a:ext uri="{FF2B5EF4-FFF2-40B4-BE49-F238E27FC236}">
                <a16:creationId xmlns:a16="http://schemas.microsoft.com/office/drawing/2014/main" xmlns="" id="{7705771C-2A84-4AD8-A16E-2B21C6A0D5F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860773" y="2448746"/>
            <a:ext cx="2844000" cy="1908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pole tekstowe 18" descr="Projekty PO WER 2014 – 2020 – Beneficjent: Educare Et Servire Fundacja Antoniego Kamińskiego z Dębicy (Zdjęcia: Antoni Kamiński)&#10;&#10;">
            <a:extLst>
              <a:ext uri="{FF2B5EF4-FFF2-40B4-BE49-F238E27FC236}">
                <a16:creationId xmlns:a16="http://schemas.microsoft.com/office/drawing/2014/main" xmlns="" id="{DEE3FED3-5B1E-4853-8326-9DA31CDF58CA}"/>
              </a:ext>
            </a:extLst>
          </p:cNvPr>
          <p:cNvSpPr txBox="1"/>
          <p:nvPr/>
        </p:nvSpPr>
        <p:spPr>
          <a:xfrm>
            <a:off x="2299928" y="4372359"/>
            <a:ext cx="662622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>
                <a:latin typeface="Calibr"/>
              </a:rPr>
              <a:t>Projekty PO WER 2014 – 2020 – Beneficjent: </a:t>
            </a:r>
            <a:r>
              <a:rPr lang="pl-PL" sz="700" dirty="0" err="1">
                <a:latin typeface="Calibr"/>
              </a:rPr>
              <a:t>Educare</a:t>
            </a:r>
            <a:r>
              <a:rPr lang="pl-PL" sz="700" dirty="0">
                <a:latin typeface="Calibr"/>
              </a:rPr>
              <a:t> Et </a:t>
            </a:r>
            <a:r>
              <a:rPr lang="pl-PL" sz="700" dirty="0" err="1">
                <a:latin typeface="Calibr"/>
              </a:rPr>
              <a:t>Servire</a:t>
            </a:r>
            <a:r>
              <a:rPr lang="pl-PL" sz="700" dirty="0">
                <a:latin typeface="Calibr"/>
              </a:rPr>
              <a:t> Fundacja Antoniego Kamińskiego z Dębicy (Zdjęcia: Antoni Kamiński)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662F98B2-B69A-429D-A745-866FF7DBCA62}"/>
              </a:ext>
            </a:extLst>
          </p:cNvPr>
          <p:cNvSpPr txBox="1"/>
          <p:nvPr/>
        </p:nvSpPr>
        <p:spPr>
          <a:xfrm>
            <a:off x="8596604" y="4819649"/>
            <a:ext cx="4736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45024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E76CDC-488E-4968-B383-CD110360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20"/>
            <a:ext cx="9144000" cy="514639"/>
          </a:xfrm>
        </p:spPr>
        <p:txBody>
          <a:bodyPr/>
          <a:lstStyle/>
          <a:p>
            <a:r>
              <a:rPr lang="pl-PL" sz="2000" dirty="0"/>
              <a:t>PRZYGOTOWANIA DO NOWEJ PERSPEKTYWY FINANSOWEJ UE</a:t>
            </a:r>
            <a:br>
              <a:rPr lang="pl-PL" sz="2000" dirty="0"/>
            </a:br>
            <a:r>
              <a:rPr lang="pl-PL" sz="1300" dirty="0">
                <a:latin typeface="Calibri" panose="020F0502020204030204" pitchFamily="34" charset="0"/>
                <a:cs typeface="Calibri" panose="020F0502020204030204" pitchFamily="34" charset="0"/>
              </a:rPr>
              <a:t>Praca nad dokumentami programowymi</a:t>
            </a:r>
            <a:endParaRPr lang="pl-PL" sz="1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DFE10D8-60D6-4C01-8C86-80E4F75CFB3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57282" y="1099684"/>
            <a:ext cx="5014818" cy="345643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Trwały prace nad dokumentami programowymi. Aby spełnić warunek podstawowy w celu Polityki 1 przystąpiono do prac nad nową </a:t>
            </a: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Regionalną Strategią Innowacji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Trwały prace nad </a:t>
            </a: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Programem Strategicznym Rozwoju Transportu Województwa Podkarpackiego do 2030 r.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dokument stanowi warunek podstawowy w celu Polityki 3.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Przystąpiono również do prac nad programem regionalnym </a:t>
            </a: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Fundusze Europejskie dla Podkarpacia 2021-2027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nowym okresie programowania należy spodziewać się większej liczby projektów istotnie wzmacniających strukturę gospodarczą po pandemii COVID-19. Zmienią się także priorytety w Europejskim Funduszu Społecznym, który ma być bardziej jednolity i służyć zwiększaniu spójności społecznej i gospodarczej.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Aktywnie włączono się także w prace nad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programem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Fundusze Europejskie dla Polski Wschodniej 2021-2027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 nad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Krajowym Planem Odbudowy. </a:t>
            </a:r>
            <a:endParaRPr lang="pl-PL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solidFill>
                  <a:schemeClr val="tx1"/>
                </a:solidFill>
              </a:rPr>
              <a:t/>
            </a:r>
            <a:br>
              <a:rPr lang="pl-PL" sz="1200" dirty="0">
                <a:solidFill>
                  <a:schemeClr val="tx1"/>
                </a:solidFill>
              </a:rPr>
            </a:b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9DF2D63-1D35-4C60-BE5E-172CD47C69EE}"/>
              </a:ext>
            </a:extLst>
          </p:cNvPr>
          <p:cNvSpPr txBox="1"/>
          <p:nvPr/>
        </p:nvSpPr>
        <p:spPr>
          <a:xfrm>
            <a:off x="8615265" y="4819650"/>
            <a:ext cx="454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29</a:t>
            </a:r>
          </a:p>
        </p:txBody>
      </p:sp>
      <p:pic>
        <p:nvPicPr>
          <p:cNvPr id="6" name="Obraz 5" descr="Teczka dokumentów" title="Obraz">
            <a:extLst>
              <a:ext uri="{FF2B5EF4-FFF2-40B4-BE49-F238E27FC236}">
                <a16:creationId xmlns:a16="http://schemas.microsoft.com/office/drawing/2014/main" xmlns="" id="{A7B5E028-BEEB-4BE8-948E-E608C565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34145" y="1267902"/>
            <a:ext cx="3247905" cy="2806615"/>
          </a:xfrm>
          <a:prstGeom prst="rect">
            <a:avLst/>
          </a:prstGeom>
        </p:spPr>
      </p:pic>
      <p:pic>
        <p:nvPicPr>
          <p:cNvPr id="7" name="Obraz 6" descr="Przedstawia teczke dokumentów. " title="Obraz">
            <a:extLst>
              <a:ext uri="{FF2B5EF4-FFF2-40B4-BE49-F238E27FC236}">
                <a16:creationId xmlns:a16="http://schemas.microsoft.com/office/drawing/2014/main" xmlns="" id="{F61C3B0F-CDD0-45BA-AB02-B901E9E47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73" y="1267902"/>
            <a:ext cx="2609848" cy="26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8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98E64FF-58B6-4B49-B231-D48B36EB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155"/>
            <a:ext cx="9144000" cy="319832"/>
          </a:xfrm>
        </p:spPr>
        <p:txBody>
          <a:bodyPr/>
          <a:lstStyle/>
          <a:p>
            <a:r>
              <a:rPr lang="pl-PL" sz="2000" dirty="0"/>
              <a:t>Uwarunkowania opracowania </a:t>
            </a:r>
            <a:r>
              <a:rPr lang="pl-PL" sz="2000" i="1" dirty="0"/>
              <a:t>Raportu o stanie województwa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1E0B492-ACBF-4D3E-9DBE-90DF4540900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4772" y="884860"/>
            <a:ext cx="7605071" cy="2158005"/>
          </a:xfrm>
        </p:spPr>
        <p:txBody>
          <a:bodyPr/>
          <a:lstStyle/>
          <a:p>
            <a:pPr marL="171450" indent="-17145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altLang="pl-PL" sz="1400" b="1" i="1" dirty="0">
                <a:solidFill>
                  <a:schemeClr val="tx2"/>
                </a:solidFill>
                <a:latin typeface="Calibri" panose="020F0502020204030204" pitchFamily="34" charset="0"/>
              </a:rPr>
              <a:t>Raport o stanie województwa podkarpackiego za 2020 r</a:t>
            </a:r>
            <a:r>
              <a:rPr lang="pl-PL" altLang="pl-PL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. jest trzecim raportem prezentowanym przez Zarząd Województwa Podkarpackiego.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          Podstawa prawna: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ustawa z dnia 5 czerwca 1998 r. </a:t>
            </a:r>
            <a:r>
              <a:rPr lang="pl-PL" altLang="pl-PL" sz="1400" b="1" i="1" dirty="0">
                <a:solidFill>
                  <a:schemeClr val="tx2"/>
                </a:solidFill>
                <a:latin typeface="Calibri" panose="020F0502020204030204" pitchFamily="34" charset="0"/>
              </a:rPr>
              <a:t>o samorządzie województwa</a:t>
            </a:r>
            <a:r>
              <a:rPr lang="pl-PL" altLang="pl-PL" sz="1400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(Dz.U.2020</a:t>
            </a: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l-PL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1668) </a:t>
            </a: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art.34a ust. 1: Zarząd województwa co roku do dnia 31 maja przedstawia sejmikowi województwa raport o stanie województwa,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uchwała Nr IV/62/19 Sejmiku Województwa Podkarpackiego z dnia 28 stycznia 2019 r. </a:t>
            </a:r>
            <a:r>
              <a:rPr lang="pl-PL" altLang="pl-PL" sz="1400" b="1" i="1" dirty="0">
                <a:solidFill>
                  <a:schemeClr val="tx2"/>
                </a:solidFill>
                <a:latin typeface="Calibri" panose="020F0502020204030204" pitchFamily="34" charset="0"/>
              </a:rPr>
              <a:t>w sprawie określenia szczegółowych wymogów dotyczących opracowania Raportu o stanie województwa.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Polityki, w ramach których opisane są poszczególne działania, zidentyfikowano w oparciu </a:t>
            </a:r>
            <a:r>
              <a:rPr lang="pl-PL" altLang="pl-PL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o art. 14 ustawy </a:t>
            </a:r>
            <a:r>
              <a:rPr lang="pl-PL" altLang="pl-PL" sz="1400" b="1" i="1" dirty="0">
                <a:solidFill>
                  <a:schemeClr val="accent1"/>
                </a:solidFill>
                <a:latin typeface="Calibri" panose="020F0502020204030204" pitchFamily="34" charset="0"/>
              </a:rPr>
              <a:t>o samorządzie województwa</a:t>
            </a:r>
            <a:r>
              <a:rPr lang="pl-PL" altLang="pl-PL" sz="1400" b="1" dirty="0">
                <a:solidFill>
                  <a:schemeClr val="accent1"/>
                </a:solidFill>
                <a:latin typeface="Calibri" panose="020F0502020204030204" pitchFamily="34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pl-PL" altLang="pl-PL" sz="1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r>
              <a:rPr lang="pl-PL" altLang="pl-PL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Układ Raportu jest zgodny ze schematem określonym w uchwale Sejmiku.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altLang="pl-PL" sz="1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pl-PL" sz="1000" dirty="0">
              <a:solidFill>
                <a:schemeClr val="tx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CD8B785-E54E-404B-975C-726AD9C436D8}"/>
              </a:ext>
            </a:extLst>
          </p:cNvPr>
          <p:cNvSpPr txBox="1"/>
          <p:nvPr/>
        </p:nvSpPr>
        <p:spPr>
          <a:xfrm>
            <a:off x="8782050" y="4819650"/>
            <a:ext cx="13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6139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92534D-660C-45C3-85ED-0C3B2093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496"/>
            <a:ext cx="9144000" cy="518614"/>
          </a:xfrm>
        </p:spPr>
        <p:txBody>
          <a:bodyPr/>
          <a:lstStyle/>
          <a:p>
            <a:r>
              <a:rPr lang="pl-PL" sz="2000" dirty="0"/>
              <a:t>PRZYGOTOWANIA DO NOWEJ PERSPEKTYWY FINANSOWEJ UE</a:t>
            </a:r>
            <a:br>
              <a:rPr lang="pl-PL" sz="2000" dirty="0"/>
            </a:br>
            <a:r>
              <a:rPr lang="pl-PL" sz="1300" dirty="0"/>
              <a:t>Potencjalne źródła finansowania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3B0CF32-4D05-4A64-A21A-3440559386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39658" y="902016"/>
            <a:ext cx="7708992" cy="1748512"/>
          </a:xfrm>
        </p:spPr>
        <p:txBody>
          <a:bodyPr/>
          <a:lstStyle/>
          <a:p>
            <a:pPr marL="171450" indent="-171450">
              <a:lnSpc>
                <a:spcPct val="112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Fundusze Europejskie dla Podkarpacia 2021-2027 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2,181 mld euro,</a:t>
            </a:r>
          </a:p>
          <a:p>
            <a:pPr marL="171450" indent="-171450">
              <a:lnSpc>
                <a:spcPct val="112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Fundusze Europejskie dla Polski Wschodniej 2021-2027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2,508 mld euro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(alokacja dla Makroregionu Polski Wschodniej),</a:t>
            </a:r>
          </a:p>
          <a:p>
            <a:pPr marL="171450" indent="-171450">
              <a:lnSpc>
                <a:spcPct val="112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Fundusze Europejskie na rzecz Infrastruktury, Klimatu, Środowiska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25,086 mld euro,</a:t>
            </a:r>
          </a:p>
          <a:p>
            <a:pPr marL="171450" indent="-171450">
              <a:lnSpc>
                <a:spcPct val="112000"/>
              </a:lnSpc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 krajowe programy operacyjne: </a:t>
            </a: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 dla Nowoczesnej Gospodarki, FE na Rozwój Cyfrowy, FE dla Rozwoju Społecznego, Pomoc Techniczna dla FE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(alokacja łącznie 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10,454 mld euro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71450" indent="-171450">
              <a:lnSpc>
                <a:spcPct val="112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Środki Europejskiej Współpracy Terytorialnej/INTERREG EUROPA 2021-2027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3,79 mld euro,</a:t>
            </a:r>
          </a:p>
          <a:p>
            <a:pPr marL="171450" indent="-171450">
              <a:lnSpc>
                <a:spcPct val="112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Krajowy Plan Odbudowy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58,1 mld euro, </a:t>
            </a:r>
          </a:p>
          <a:p>
            <a:pPr marL="171450" indent="-171450">
              <a:lnSpc>
                <a:spcPct val="112000"/>
              </a:lnSpc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środki krajowe i samorządowe, </a:t>
            </a:r>
          </a:p>
          <a:p>
            <a:pPr marL="171450" indent="-171450">
              <a:lnSpc>
                <a:spcPct val="112000"/>
              </a:lnSpc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 instrumenty.</a:t>
            </a:r>
          </a:p>
          <a:p>
            <a:endParaRPr lang="pl-PL" dirty="0"/>
          </a:p>
        </p:txBody>
      </p:sp>
      <p:pic>
        <p:nvPicPr>
          <p:cNvPr id="5" name="Obraz 4" descr="Fundusze unijne" title="Obraz">
            <a:extLst>
              <a:ext uri="{FF2B5EF4-FFF2-40B4-BE49-F238E27FC236}">
                <a16:creationId xmlns:a16="http://schemas.microsoft.com/office/drawing/2014/main" xmlns="" id="{1177A684-CF8C-4B50-8912-FFF73EB30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297" y="2452153"/>
            <a:ext cx="2133785" cy="357866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D51612F-C825-4F96-B260-0D04755D1F10}"/>
              </a:ext>
            </a:extLst>
          </p:cNvPr>
          <p:cNvSpPr txBox="1"/>
          <p:nvPr/>
        </p:nvSpPr>
        <p:spPr>
          <a:xfrm>
            <a:off x="539658" y="3366354"/>
            <a:ext cx="5275261" cy="813171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pl-PL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mld zł (ok. 4,3 mld euro)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potrzeby finansowe dla realizacji przedsięwzięć zdiagnozowanych w Strategii ze środków UE.</a:t>
            </a:r>
          </a:p>
          <a:p>
            <a:endParaRPr lang="pl-PL" sz="11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D9DF2D63-1D35-4C60-BE5E-172CD47C69EE}"/>
              </a:ext>
            </a:extLst>
          </p:cNvPr>
          <p:cNvSpPr txBox="1"/>
          <p:nvPr/>
        </p:nvSpPr>
        <p:spPr>
          <a:xfrm>
            <a:off x="8615265" y="4819650"/>
            <a:ext cx="454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075929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2C665B-E37C-443B-8D38-8C98DDF9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111"/>
            <a:ext cx="9144000" cy="351636"/>
          </a:xfrm>
        </p:spPr>
        <p:txBody>
          <a:bodyPr/>
          <a:lstStyle/>
          <a:p>
            <a:r>
              <a:rPr lang="pl-PL" kern="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8763841-4ABE-4C5F-9FD0-6BBB2639E1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8480" y="553388"/>
            <a:ext cx="8079050" cy="3274723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ostatnich latach jako województwo odnosiliśmy wiele sukcesów, ale mamy świadomość, że jest jeszcze dużo do zrobienia. Podstawowym wyzwaniem jest utrzymanie szybkiego tempa rozwoju, równoważenie procesów rozwojowych oraz wzmacnianie podstaw konkurencyjnej</a:t>
            </a:r>
            <a:b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innowacyjnej gospodarki oraz jej infrastrukturalnych warunków.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Kluczowym wyzwaniem jest przygotowanie się do nowej perspektywy finansowej UE na lata 2021-2027. Ubiegły rok to czas intensywnej pracy związanej z aktualizacją projektu </a:t>
            </a:r>
            <a:r>
              <a:rPr lang="pl-PL" sz="11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Strategii rozwoju województwa – Podkarpackie 2030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jej przyjęcie oraz opracowywanie dokumentów operacyjnych.  </a:t>
            </a:r>
            <a:endParaRPr lang="pl-PL" sz="11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 2020, który wraz z pandemią przyniósł konkretne problemy w wielu sferach życia Polaków, spowalniając gospodarkę oraz negatywnie wpływając na podkarpackie firmy - to nie tylko konieczność dobrego planowania, ale również konieczność trafnego reagowania na zmiany.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 Zarząd Województwa podejmujemy wiele wymiernych inicjatyw, aby pobudzać aktywność gospodarczą w tym trudnym czasie. Mamy nadzieję, że nasze decyzje i starania już wkrótce przełożą się na efekty widoczne w poszczególnych firmach oraz regionalnej gospodarce.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Pomimo światowego kryzysu, wywołanego pandemią COVID-19, Samorząd Województwa dokłada wszelkich starań, by utrzymać dobrą ścieżkę rozwoju. Poprzez dynamiczne reakcje i prowadzenie licznych działań zwalczających negatywne skutki pandemii, a także poprzez uwzględnienie zaistniałej sytuacji w dokumentach strategicznych,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wizja województwa podkarpackiego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jako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obszaru innowacyjnego </a:t>
            </a:r>
            <a:b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zrównoważonego rozwoju gospodarczego, odpowiedzialnie wykorzystującego wewnętrzne potencjały i zapewniającego wysoką jakość życia mieszkańców we wszystkich subregionach oraz jako lider rozwoju wśród województw makroregionu Polski Wschodniej i aktywny uczestnik relacji transgranicznych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pozostaje niezmienna.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Obecny rok rokiem jest rokiem kluczowych decyzji dotyczących nowej perspektywy finansowej.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Pomimo zaistniałej sytuacji epidemiologicznej, województwo podkarpackie jest do niej dobrze przygotowane.</a:t>
            </a:r>
            <a:endParaRPr lang="pl-PL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Niezależnie od sytuacji, jaka zaistniała w związku z pojawieniem się pandemii COVID-19,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pozostają również niezmienne strategiczne priorytety Województwa, jakimi są: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budowanie konkurencyjnej gospodarki, równoważenie rozwoju i poprawa warunków życia mieszkańców</a:t>
            </a:r>
            <a:r>
              <a:rPr lang="pl-PL" sz="1000" b="1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pl-PL" sz="10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C0CAED7-2897-49AB-B75A-00472928F510}"/>
              </a:ext>
            </a:extLst>
          </p:cNvPr>
          <p:cNvSpPr txBox="1"/>
          <p:nvPr/>
        </p:nvSpPr>
        <p:spPr>
          <a:xfrm>
            <a:off x="8567530" y="4819650"/>
            <a:ext cx="5027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484008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Dziękujemy za uwagę</a:t>
            </a:r>
            <a:r>
              <a:rPr lang="pl-PL" alt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altLang="pl-PL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2D195EE-9ACA-4DC1-9F62-8224AB9A083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algn="ctr"/>
            <a:endParaRPr lang="pl-PL" altLang="pl-PL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altLang="pl-PL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altLang="pl-PL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Dziękujemy za uwagę</a:t>
            </a:r>
          </a:p>
          <a:p>
            <a:pPr algn="ctr"/>
            <a:endParaRPr lang="pl-PL" altLang="pl-PL" sz="2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altLang="pl-P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altLang="pl-P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altLang="pl-P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altLang="pl-P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altLang="pl-P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altLang="pl-P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altLang="pl-P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7117491-108E-4477-9034-B2F1D2F2A1E0}"/>
              </a:ext>
            </a:extLst>
          </p:cNvPr>
          <p:cNvSpPr txBox="1"/>
          <p:nvPr/>
        </p:nvSpPr>
        <p:spPr>
          <a:xfrm>
            <a:off x="8590384" y="4819650"/>
            <a:ext cx="479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21618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98E64FF-58B6-4B49-B231-D48B36EB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" y="77738"/>
            <a:ext cx="9144000" cy="327783"/>
          </a:xfrm>
        </p:spPr>
        <p:txBody>
          <a:bodyPr/>
          <a:lstStyle/>
          <a:p>
            <a:r>
              <a:rPr lang="pl-PL" sz="2000" dirty="0"/>
              <a:t>Uwarunkowania opracowania </a:t>
            </a:r>
            <a:r>
              <a:rPr lang="pl-PL" sz="2000" i="1" dirty="0"/>
              <a:t>Raportu o stanie </a:t>
            </a:r>
            <a:r>
              <a:rPr lang="pl-PL" sz="2000" i="1" dirty="0" smtClean="0"/>
              <a:t>województwa </a:t>
            </a:r>
            <a:endParaRPr lang="pl-PL" sz="2000" i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1E0B492-ACBF-4D3E-9DBE-90DF4540900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625" y="1365250"/>
            <a:ext cx="7650632" cy="1723832"/>
          </a:xfrm>
          <a:solidFill>
            <a:schemeClr val="bg1"/>
          </a:solidFill>
        </p:spPr>
        <p:txBody>
          <a:bodyPr/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altLang="pl-PL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Wykorzystano dane ze statystyki publicznej</a:t>
            </a: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, dotyczące województwa podkarpackiego, najbardziej aktualne na dzień zamknięcia Raportu. Źródła danych: GUS/BDL.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altLang="pl-PL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W monitoringu </a:t>
            </a:r>
            <a:r>
              <a:rPr lang="pl-PL" altLang="pl-PL" sz="1400" b="1" i="1" dirty="0">
                <a:solidFill>
                  <a:schemeClr val="tx2"/>
                </a:solidFill>
                <a:latin typeface="Calibri" panose="020F0502020204030204" pitchFamily="34" charset="0"/>
              </a:rPr>
              <a:t>Strategii</a:t>
            </a:r>
            <a:r>
              <a:rPr lang="pl-PL" altLang="pl-PL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 oparto się na układzie </a:t>
            </a:r>
            <a:r>
              <a:rPr lang="pl-PL" altLang="pl-PL" sz="1400" b="1" i="1" dirty="0">
                <a:solidFill>
                  <a:schemeClr val="tx2"/>
                </a:solidFill>
                <a:latin typeface="Calibri" panose="020F0502020204030204" pitchFamily="34" charset="0"/>
              </a:rPr>
              <a:t>Strategii</a:t>
            </a:r>
            <a:r>
              <a:rPr lang="pl-PL" altLang="pl-PL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 wg dziedzin i priorytetów</a:t>
            </a:r>
            <a:r>
              <a:rPr lang="pl-PL" altLang="pl-PL" sz="1400" dirty="0">
                <a:solidFill>
                  <a:schemeClr val="tx2"/>
                </a:solidFill>
                <a:latin typeface="Calibri" panose="020F0502020204030204" pitchFamily="34" charset="0"/>
              </a:rPr>
              <a:t>. </a:t>
            </a: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Zawarto wskaźniki monitoringowe, pozyskane w 2020 r., których źródłem był GUS/BDL oraz źródła własne.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alt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Zamieszczono informację o realizowanych zadaniach, projektach, aktywnościach na podstawie materiałów otrzymanych przez departamenty/jednostki organizacyjne/spółki prawa handlowego.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altLang="pl-PL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Do zadań przyporządkowano polityki oraz dziedziny działań ze </a:t>
            </a:r>
            <a:r>
              <a:rPr lang="pl-PL" altLang="pl-PL" sz="1400" b="1" i="1" dirty="0">
                <a:solidFill>
                  <a:schemeClr val="tx2"/>
                </a:solidFill>
                <a:latin typeface="Calibri" panose="020F0502020204030204" pitchFamily="34" charset="0"/>
              </a:rPr>
              <a:t>Strategii rozwoju województwa.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altLang="pl-PL" sz="1400" b="1" i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pl-PL" altLang="pl-PL" sz="1400" b="1" i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buClr>
                <a:schemeClr val="tx1"/>
              </a:buClr>
            </a:pPr>
            <a:r>
              <a:rPr lang="pl-PL" altLang="pl-PL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 2020 to rok wyzwań, związanych z pandemią COVID-19 oraz sytuacją związaną z powodzią</a:t>
            </a:r>
            <a:r>
              <a:rPr lang="pl-PL" altLang="pl-PL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altLang="pl-PL" sz="1200" b="1" i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altLang="pl-PL" sz="1200" b="1" i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200" dirty="0">
              <a:solidFill>
                <a:schemeClr val="tx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8C11926-56B4-4A37-A714-B99D932EC5CD}"/>
              </a:ext>
            </a:extLst>
          </p:cNvPr>
          <p:cNvSpPr txBox="1"/>
          <p:nvPr/>
        </p:nvSpPr>
        <p:spPr>
          <a:xfrm>
            <a:off x="8782050" y="4819650"/>
            <a:ext cx="13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5109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02ADFD-333D-4E18-BEA5-C4623605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63"/>
            <a:ext cx="9144000" cy="338554"/>
          </a:xfrm>
        </p:spPr>
        <p:txBody>
          <a:bodyPr/>
          <a:lstStyle/>
          <a:p>
            <a:r>
              <a:rPr lang="pl-PL" sz="2000" dirty="0"/>
              <a:t>Pozycja społeczno-gospodarcza Województwa Podkarpackiego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8E34003-0E62-4979-B954-FCADBDED0FCA}"/>
              </a:ext>
            </a:extLst>
          </p:cNvPr>
          <p:cNvSpPr txBox="1"/>
          <p:nvPr/>
        </p:nvSpPr>
        <p:spPr>
          <a:xfrm>
            <a:off x="8782050" y="4819650"/>
            <a:ext cx="13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FCA2DA8-6DBE-4A7F-85E6-5D078525585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7251" y="817040"/>
            <a:ext cx="5158419" cy="280392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Województwo podkarpackie </a:t>
            </a:r>
            <a:r>
              <a:rPr lang="pl-PL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konsekwentnie wykazuje stabilny poziom rozwoju,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obrazują wskaźniki opisujące sytuację społeczno–gospodarczą.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2019 r. zanotowano wzrost PKB, w porównaniu z rokiem poprzednim, zarówno ogółem, jak i na 1 mieszkańca – o </a:t>
            </a:r>
            <a:r>
              <a:rPr lang="pl-PL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7,2%.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</a:rPr>
              <a:t>W strukturze gospodarki</a:t>
            </a:r>
            <a:r>
              <a:rPr lang="pl-PL" altLang="pl-PL" sz="12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</a:rPr>
              <a:t>wzrasta udział przemysłu.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</a:rPr>
              <a:t>Obserwujemy dobre wskaźniki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</a:rPr>
              <a:t>innowacyjności gospodarki,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</a:rPr>
              <a:t>np. korzystniejsza, niż w Polsce, sytuacja w zakresie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</a:rPr>
              <a:t>struktury</a:t>
            </a:r>
            <a:r>
              <a:rPr lang="pl-PL" altLang="pl-PL" sz="12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</a:rPr>
              <a:t>nakładów wewnętrznych na</a:t>
            </a:r>
            <a:r>
              <a:rPr lang="pl-PL" altLang="pl-PL" sz="12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</a:rPr>
              <a:t>działalność B+R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</a:rPr>
              <a:t>(w 2019 r. w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</a:rPr>
              <a:t> 81,1%</a:t>
            </a:r>
            <a:r>
              <a:rPr lang="pl-PL" altLang="pl-PL" sz="12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</a:rPr>
              <a:t>ponoszone były przez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</a:rPr>
              <a:t>sektor przedsiębiorstw</a:t>
            </a:r>
            <a:r>
              <a:rPr lang="pl-PL" altLang="pl-PL" sz="1200" dirty="0">
                <a:solidFill>
                  <a:schemeClr val="tx2"/>
                </a:solidFill>
                <a:latin typeface="Calibri" panose="020F0502020204030204" pitchFamily="34" charset="0"/>
              </a:rPr>
              <a:t> -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</a:rPr>
              <a:t>1. miejsce w kraju).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</a:rPr>
              <a:t>Jesteśmy jednym z bardziej innowacyjnych regionów w kraju – biorąc pod uwagę Regionalny Wskaźnik Innowacyjności dla naszego województwa, wynoszący 58,3 -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był to </a:t>
            </a:r>
            <a:r>
              <a:rPr lang="pl-PL" sz="1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3.</a:t>
            </a:r>
            <a:r>
              <a:rPr lang="pl-PL" sz="1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wynik w kraju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Wyzwaniem pozostaje wciąż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niski wskaźnik przedsiębiorczości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(851 podmiotów wpisanych do REGON na 10 tys. mieszkańców, przy średniej dla Polski: 1 175), mimo </a:t>
            </a: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wzrostu faktycznej liczby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podmiotów gospodarczych.</a:t>
            </a:r>
            <a:endParaRPr lang="pl-PL" alt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2D2BAB48-0B4A-4610-9836-BD047383EB23}"/>
              </a:ext>
            </a:extLst>
          </p:cNvPr>
          <p:cNvSpPr txBox="1"/>
          <p:nvPr/>
        </p:nvSpPr>
        <p:spPr>
          <a:xfrm>
            <a:off x="6259096" y="745283"/>
            <a:ext cx="211729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00" dirty="0">
                <a:latin typeface="Calibr"/>
              </a:rPr>
              <a:t>Mapa. Produkt krajowy brutto ogółem (w cenach bieżących) według </a:t>
            </a:r>
            <a:r>
              <a:rPr lang="pl-PL" sz="700" dirty="0" smtClean="0">
                <a:latin typeface="Calibr"/>
              </a:rPr>
              <a:t>województw w</a:t>
            </a:r>
            <a:r>
              <a:rPr lang="pl-PL" sz="700" dirty="0">
                <a:latin typeface="Calibr"/>
              </a:rPr>
              <a:t> 2019 r. [mln zł] - szacunki </a:t>
            </a:r>
            <a:r>
              <a:rPr lang="pl-PL" sz="700" dirty="0" smtClean="0">
                <a:latin typeface="Calibr"/>
              </a:rPr>
              <a:t>wstępne</a:t>
            </a:r>
            <a:endParaRPr lang="pl-PL" sz="700" dirty="0">
              <a:latin typeface="Calibr"/>
            </a:endParaRPr>
          </a:p>
        </p:txBody>
      </p:sp>
      <p:pic>
        <p:nvPicPr>
          <p:cNvPr id="8" name="Symbol zastępczy zawartości 7" descr="Podkarpackie 89023, Małopolskie 185720, Świętokrzyskie 52794, Śląskie 275804, Opolskie 46300, Dolnośląskie 189195, Lubelskie 86053, Łódzkie 138085, Mazowieckie 522630, Wielkopolskie 225951, Kujawsko-Pomorskie 98451, Lubuskie 49071, Podlaskie 50687, Warmińsko-Mazurskie 58223, Pomorskie 135663, Zachodniopomorskie 84088, Polska 2287738" title="Mapa. Produkt krajowy brutto ogółem (w cenach bieżących) według województw w 2019 r. [mln zł] - szacunki wstępne">
            <a:extLst>
              <a:ext uri="{FF2B5EF4-FFF2-40B4-BE49-F238E27FC236}">
                <a16:creationId xmlns:a16="http://schemas.microsoft.com/office/drawing/2014/main" xmlns="" id="{24E1A794-EC2C-4C6F-B481-9F6E872A2DB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6395" y="1169786"/>
            <a:ext cx="2078012" cy="2803927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6D7F6722-12BD-4BE2-8474-BB4B3ECFC163}"/>
              </a:ext>
            </a:extLst>
          </p:cNvPr>
          <p:cNvSpPr txBox="1"/>
          <p:nvPr/>
        </p:nvSpPr>
        <p:spPr>
          <a:xfrm>
            <a:off x="7340082" y="3505551"/>
            <a:ext cx="10472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>
                <a:latin typeface="Calibr"/>
              </a:rPr>
              <a:t>PL = 2 287 738</a:t>
            </a:r>
          </a:p>
        </p:txBody>
      </p:sp>
      <p:sp>
        <p:nvSpPr>
          <p:cNvPr id="17" name="pole tekstowe 11">
            <a:extLst>
              <a:ext uri="{FF2B5EF4-FFF2-40B4-BE49-F238E27FC236}">
                <a16:creationId xmlns:a16="http://schemas.microsoft.com/office/drawing/2014/main" xmlns="" id="{4D418BCA-D907-4359-933E-2719E1AB3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096" y="3973713"/>
            <a:ext cx="1670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v"/>
              <a:defRPr sz="24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²"/>
              <a:defRPr sz="22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±"/>
              <a:defRPr sz="20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³"/>
              <a:defRPr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°"/>
              <a:defRPr sz="1600">
                <a:solidFill>
                  <a:srgbClr val="6060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700" b="0" dirty="0">
                <a:solidFill>
                  <a:schemeClr val="tx1"/>
                </a:solidFill>
                <a:latin typeface="Calibr"/>
              </a:rPr>
              <a:t>Opracowanie PBPP we współpracy </a:t>
            </a:r>
            <a:br>
              <a:rPr lang="pl-PL" altLang="pl-PL" sz="700" b="0" dirty="0">
                <a:solidFill>
                  <a:schemeClr val="tx1"/>
                </a:solidFill>
                <a:latin typeface="Calibr"/>
              </a:rPr>
            </a:br>
            <a:r>
              <a:rPr lang="pl-PL" altLang="pl-PL" sz="700" b="0" dirty="0">
                <a:solidFill>
                  <a:schemeClr val="tx1"/>
                </a:solidFill>
                <a:latin typeface="Calibr"/>
              </a:rPr>
              <a:t>z ROT na podstawie GUS-BDL</a:t>
            </a:r>
          </a:p>
        </p:txBody>
      </p:sp>
    </p:spTree>
    <p:extLst>
      <p:ext uri="{BB962C8B-B14F-4D97-AF65-F5344CB8AC3E}">
        <p14:creationId xmlns:p14="http://schemas.microsoft.com/office/powerpoint/2010/main" val="391507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6F78F5-BBE9-4516-9F32-552DA86C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935"/>
            <a:ext cx="9144000" cy="335734"/>
          </a:xfrm>
        </p:spPr>
        <p:txBody>
          <a:bodyPr/>
          <a:lstStyle/>
          <a:p>
            <a:r>
              <a:rPr lang="pl-PL" sz="2000" dirty="0"/>
              <a:t>Pozycja społeczno-gospodarcza Województwa </a:t>
            </a:r>
            <a:r>
              <a:rPr lang="pl-PL" sz="2000" dirty="0" smtClean="0"/>
              <a:t>Podkarpackiego </a:t>
            </a:r>
            <a:endParaRPr lang="pl-PL" sz="2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E0E7820-B990-4C33-B74C-8EF54998BB1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0650" y="1016001"/>
            <a:ext cx="5801002" cy="2996868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Stabilna na tle kraju sytuacja demograficzna.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Dodatni przyrost naturalny ludności.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</a:rPr>
              <a:t>Korzystna struktura wiekowa mieszkańców. Najwyższy w kraju wskaźnik długości trwania życia.</a:t>
            </a:r>
            <a:endParaRPr lang="pl-PL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Wyzwaniem staje </a:t>
            </a:r>
            <a:r>
              <a:rPr lang="pl-PL" sz="1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 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wzrost liczby bezrobotnych.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2019 r. stopa bezrobocia rejestrowanego w województwie podkarpackim wyniosła 7,9%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koniec 2020 r.</a:t>
            </a:r>
            <a:r>
              <a:rPr lang="pl-PL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poziom tego wskaźnika wzrósł do </a:t>
            </a:r>
            <a:r>
              <a:rPr lang="pl-PL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9,1%.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Obecnie jednak trudno przewidzieć, jak kształtować się będzie sytuacja na rynku pracy po ustaniu pandemii COVID -19.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wielu dziedzinach nasze województwo jest </a:t>
            </a:r>
            <a:r>
              <a:rPr lang="pl-PL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liderem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wśród regionów </a:t>
            </a:r>
            <a:r>
              <a:rPr lang="pl-PL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Polski Wschodniej </a:t>
            </a: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(np. długość sieci kanalizacyjnej, długość sieci gazowej, liczba podmiotów </a:t>
            </a:r>
            <a:b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udziałem kapitału zagranicznego).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Raporty monitoringowe </a:t>
            </a:r>
            <a:r>
              <a:rPr lang="pl-PL" altLang="pl-PL" sz="1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Strategii rozwoju województwa – Podkarpackie 2020 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pokazują, </a:t>
            </a:r>
            <a:b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iż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zdecydowana większość wskaźników wykazuje tendencję wzrostową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Zdaniem niezależnych ekspertów </a:t>
            </a:r>
            <a:r>
              <a:rPr lang="pl-PL" altLang="pl-PL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realizowany jest scenariusz szans</a:t>
            </a:r>
            <a:r>
              <a:rPr lang="pl-PL" altLang="pl-PL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Jest to efekt konsekwentnie dobrze realizowanej Strategii rozwoju województwa.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000" dirty="0"/>
          </a:p>
        </p:txBody>
      </p:sp>
      <p:pic>
        <p:nvPicPr>
          <p:cNvPr id="8" name="Obraz 7" descr="Wykres obrazujacy poziom wzrostu" title="Wykres progresywny">
            <a:extLst>
              <a:ext uri="{FF2B5EF4-FFF2-40B4-BE49-F238E27FC236}">
                <a16:creationId xmlns:a16="http://schemas.microsoft.com/office/drawing/2014/main" xmlns="" id="{77F9E206-AA26-4DBB-9754-E8BA5F7A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678" y="2000706"/>
            <a:ext cx="2361372" cy="236137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9C12CE53-50B8-4A77-B92E-839EE3473981}"/>
              </a:ext>
            </a:extLst>
          </p:cNvPr>
          <p:cNvSpPr txBox="1"/>
          <p:nvPr/>
        </p:nvSpPr>
        <p:spPr>
          <a:xfrm>
            <a:off x="8782050" y="4819650"/>
            <a:ext cx="13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0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FC0049-1887-44C9-8303-DFF33AF3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537"/>
            <a:ext cx="9144000" cy="616185"/>
          </a:xfrm>
        </p:spPr>
        <p:txBody>
          <a:bodyPr/>
          <a:lstStyle/>
          <a:p>
            <a:r>
              <a:rPr lang="pl-PL" sz="2000" dirty="0"/>
              <a:t>Obszary aktywności Zarządu Województwa Podkarpackiego</a:t>
            </a:r>
            <a:br>
              <a:rPr lang="pl-PL" sz="2000" dirty="0"/>
            </a:br>
            <a:r>
              <a:rPr lang="pl-PL" sz="1300" dirty="0"/>
              <a:t>Realizacja polityk wojewódzkich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767C8C7-17FF-46A9-8A3F-4C7191A314C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37950" y="1035677"/>
            <a:ext cx="7620001" cy="108236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  <a:latin typeface="Calibr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Raporcie przedstawiono </a:t>
            </a:r>
            <a:r>
              <a:rPr lang="pl-PL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polityk wojewódzkich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 ramach których aktywnie działa Zarząd Województwa.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Liczne starania podejmowano m.in. w zakresie </a:t>
            </a: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rozwoju przedsiębiorczości </a:t>
            </a:r>
            <a:b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podnoszenia </a:t>
            </a: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innowacyjności gospodarki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Konsekwentnie rozwijano </a:t>
            </a: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infrastrukturę komunikacyjną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 </a:t>
            </a: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 publiczny.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Realizowano działania w zakresie wsparcia </a:t>
            </a: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służby zdrowia, edukacji i kultury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Podejmowano aktywne działania w celu stworzenia </a:t>
            </a: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równomiernych warunków rozwoju całego województwa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EBF3D60-A723-4E60-8608-A987ED630665}"/>
              </a:ext>
            </a:extLst>
          </p:cNvPr>
          <p:cNvSpPr txBox="1"/>
          <p:nvPr/>
        </p:nvSpPr>
        <p:spPr>
          <a:xfrm>
            <a:off x="8782050" y="4819650"/>
            <a:ext cx="13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2943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2AA78FC-3BD9-4157-9D14-4376AD62055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0214" y="1034877"/>
            <a:ext cx="5644583" cy="2797651"/>
          </a:xfrm>
        </p:spPr>
        <p:txBody>
          <a:bodyPr/>
          <a:lstStyle/>
          <a:p>
            <a:pPr marL="171450" indent="-171450">
              <a:lnSpc>
                <a:spcPct val="114000"/>
              </a:lnSpc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11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Najważniejszym dokumentem planistycznym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określającym kierunki rozwoju społecznego, gospodarczego i terytorialnego regionu jest strategia rozwoju województwa. </a:t>
            </a:r>
            <a:endParaRPr lang="pl-PL" sz="1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2020 r.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okonano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weryfikacji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trafności zapisów </a:t>
            </a:r>
            <a:r>
              <a:rPr lang="pl-PL" sz="1100" b="1" i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projektu Strategii rozwoju województwa – Podkarpackie 2030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pod kątem skutków pandemii COVID-19, przeprowadzono aktualizację ekspertyzy dotyczącej jej ram finansowych oraz scenariuszy rozwojowych województwa.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Wprowadzono zapisy dotyczące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minimalizowania negatywnego wpływu kryzysu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spowodowanego przez pandemię COVID-19, w szczególności w sektorach gospodarki oraz </a:t>
            </a:r>
            <a:b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aspekcie społecznym. 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 projektowanych działaniach ujęto zagadnienia zabezpieczające kwestie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budowania odporności 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zakłócenia procesów rozwojowych, a także szeroko rozumianego </a:t>
            </a:r>
            <a:r>
              <a:rPr lang="pl-PL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bezpieczeństwa.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Uchwałą Nr </a:t>
            </a:r>
            <a:r>
              <a:rPr lang="pl-PL" alt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XXVII/458/20 Sejmik Województwa Podkarpackiego w dniu </a:t>
            </a:r>
            <a:r>
              <a:rPr lang="pl-PL" alt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września 2020 r.</a:t>
            </a:r>
            <a:br>
              <a:rPr lang="pl-PL" altLang="pl-PL" sz="11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przyjął </a:t>
            </a:r>
            <a:r>
              <a:rPr lang="pl-PL" altLang="pl-PL" sz="1100" b="1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Strategię rozwoju województwa – Podkarpackie 2030.</a:t>
            </a:r>
          </a:p>
          <a:p>
            <a:pPr marL="171450" indent="-1714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pl-PL" sz="11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Strategia rozwoju województwa - Podkarpackie </a:t>
            </a:r>
            <a:r>
              <a:rPr lang="pl-PL" sz="11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2030 </a:t>
            </a: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wskazuje na bardzo korzystną trajektorię rozwojową województwa i możliwość jej utrzymania w perspektywie do 2030. </a:t>
            </a: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tanowi drogowskaz do dalszych działań podejmowanych w regionie.  </a:t>
            </a:r>
            <a:endParaRPr lang="pl-PL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pl-PL" sz="1000" dirty="0">
              <a:solidFill>
                <a:schemeClr val="tx1"/>
              </a:solidFill>
              <a:latin typeface="Calibr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9BA98D02-87FD-4544-8351-A519AB6C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233"/>
            <a:ext cx="9144000" cy="817563"/>
          </a:xfrm>
        </p:spPr>
        <p:txBody>
          <a:bodyPr/>
          <a:lstStyle/>
          <a:p>
            <a:r>
              <a:rPr lang="pl-PL" sz="2000" dirty="0"/>
              <a:t>Obszary aktywności Zarządu Województwa Podkarpackiego </a:t>
            </a:r>
            <a:r>
              <a:rPr lang="pl-PL" sz="2000" i="1" dirty="0"/>
              <a:t/>
            </a:r>
            <a:br>
              <a:rPr lang="pl-PL" sz="2000" i="1" dirty="0"/>
            </a:br>
            <a:r>
              <a:rPr lang="pl-PL" sz="1300" i="1" dirty="0"/>
              <a:t>Strategia rozwoju województwa – Podkarpackie 2030</a:t>
            </a:r>
            <a:endParaRPr lang="pl-PL" sz="1300" dirty="0"/>
          </a:p>
        </p:txBody>
      </p:sp>
      <p:pic>
        <p:nvPicPr>
          <p:cNvPr id="5" name="Symbol zastępczy zawartości 4" descr="Okładka Strategi rozwoju województwa - Podkarpackie 2030. Krajobraz Bieszczad, automatyka i robotyka, mężczyzna i kobieta obsugujacy panel komputerowy, fragment autostrady. Herb wojewodztwa podkarpackiego" title="Okładka">
            <a:extLst>
              <a:ext uri="{FF2B5EF4-FFF2-40B4-BE49-F238E27FC236}">
                <a16:creationId xmlns:a16="http://schemas.microsoft.com/office/drawing/2014/main" xmlns="" id="{FE3BB6C3-8E4B-40D3-AD1C-F2FA1CA58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28" y="1117600"/>
            <a:ext cx="2027640" cy="3196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CE83A23-0BCC-4F7B-82D4-86141FBD1C88}"/>
              </a:ext>
            </a:extLst>
          </p:cNvPr>
          <p:cNvSpPr txBox="1"/>
          <p:nvPr/>
        </p:nvSpPr>
        <p:spPr>
          <a:xfrm>
            <a:off x="8782050" y="4819650"/>
            <a:ext cx="13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96243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A6F41ED-F8E4-436A-8C52-40AE57D398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1482" y="920023"/>
            <a:ext cx="4041168" cy="265359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Aktywnie uczestniczymy w pracach nad nową perspektywą finansową UE, w tym: Umową Partnerstwa, programami polityki spójności i Krajowym Planem Odbudowy.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Skutecznie rozwijamy współpracę zagraniczną.</a:t>
            </a:r>
            <a:endParaRPr lang="pl-PL" sz="1100" dirty="0">
              <a:solidFill>
                <a:schemeClr val="tx1"/>
              </a:solidFill>
              <a:latin typeface="Calibr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Jako Zarząd Województwa p</a:t>
            </a:r>
            <a:r>
              <a:rPr lang="pl-PL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odejmujemy wymierne działania, </a:t>
            </a:r>
            <a:br>
              <a:rPr lang="pl-PL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stymulować rozwój gospodarczy regionu. </a:t>
            </a:r>
            <a:r>
              <a:rPr lang="pl-PL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Szczególną troską objęliśmy przedsiębiorców.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2020 roku podjęliśmy wiele konkretnych działań, aby nie tylko nie pozwolić na utrwalenie się negatywnych skutków pandemii,</a:t>
            </a:r>
            <a:br>
              <a:rPr lang="pl-PL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 także aktywnie pobudzać sferę gospodarki w tym wyjątkowo trudnym czasie.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Walczyliśmy ze skutkami powodzi, która dotknęła nasze województwo</a:t>
            </a:r>
            <a:r>
              <a:rPr lang="pl-PL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Pomimo tej trudnej sytuacji i licznych wyzwań, z którymi zmierzył się Zarząd Województwa, podjęto szereg działań w każdej </a:t>
            </a:r>
            <a:b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wyznaczonych polityk.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C1CA67FC-C6AB-47F0-836E-9095B1AC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827"/>
            <a:ext cx="9144000" cy="329937"/>
          </a:xfrm>
        </p:spPr>
        <p:txBody>
          <a:bodyPr/>
          <a:lstStyle/>
          <a:p>
            <a:r>
              <a:rPr lang="pl-PL" sz="2000" dirty="0"/>
              <a:t>Obszary aktywności Zarządu Województwa Podkarpackiego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BCAD39A-ED93-48AE-8EE8-9874C26299FF}"/>
              </a:ext>
            </a:extLst>
          </p:cNvPr>
          <p:cNvSpPr txBox="1"/>
          <p:nvPr/>
        </p:nvSpPr>
        <p:spPr>
          <a:xfrm>
            <a:off x="8782050" y="4825870"/>
            <a:ext cx="13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Calibr"/>
              </a:rPr>
              <a:t>9</a:t>
            </a:r>
          </a:p>
        </p:txBody>
      </p:sp>
      <p:pic>
        <p:nvPicPr>
          <p:cNvPr id="7" name="Obraz 6" descr="Na zdjeciu widac dłonie mężczyzny, który rozczytuje dokument. Jest ubrany w garnitur" title="Obraz">
            <a:extLst>
              <a:ext uri="{FF2B5EF4-FFF2-40B4-BE49-F238E27FC236}">
                <a16:creationId xmlns:a16="http://schemas.microsoft.com/office/drawing/2014/main" xmlns="" id="{AB25D871-F12E-4620-B0FA-0505DA8F2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218" y="1281618"/>
            <a:ext cx="3416300" cy="2382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49127087"/>
      </p:ext>
    </p:extLst>
  </p:cSld>
  <p:clrMapOvr>
    <a:masterClrMapping/>
  </p:clrMapOvr>
</p:sld>
</file>

<file path=ppt/theme/theme1.xml><?xml version="1.0" encoding="utf-8"?>
<a:theme xmlns:a="http://schemas.openxmlformats.org/drawingml/2006/main" name="Podkarpackie Theme">
  <a:themeElements>
    <a:clrScheme name="Podkarpackie">
      <a:dk1>
        <a:sysClr val="windowText" lastClr="000000"/>
      </a:dk1>
      <a:lt1>
        <a:sysClr val="window" lastClr="FFFFFF"/>
      </a:lt1>
      <a:dk2>
        <a:srgbClr val="009DE0"/>
      </a:dk2>
      <a:lt2>
        <a:srgbClr val="FFFFFF"/>
      </a:lt2>
      <a:accent1>
        <a:srgbClr val="009DE0"/>
      </a:accent1>
      <a:accent2>
        <a:srgbClr val="009789"/>
      </a:accent2>
      <a:accent3>
        <a:srgbClr val="72A23D"/>
      </a:accent3>
      <a:accent4>
        <a:srgbClr val="6E6E6D"/>
      </a:accent4>
      <a:accent5>
        <a:srgbClr val="64C8FF"/>
      </a:accent5>
      <a:accent6>
        <a:srgbClr val="448941"/>
      </a:accent6>
      <a:hlink>
        <a:srgbClr val="6E6E6D"/>
      </a:hlink>
      <a:folHlink>
        <a:srgbClr val="6E6E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8220</TotalTime>
  <Words>2215</Words>
  <Application>Microsoft Office PowerPoint</Application>
  <PresentationFormat>Pokaz na ekranie (16:9)</PresentationFormat>
  <Paragraphs>316</Paragraphs>
  <Slides>32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41" baseType="lpstr">
      <vt:lpstr>SimSun</vt:lpstr>
      <vt:lpstr>Arial</vt:lpstr>
      <vt:lpstr>Calibr</vt:lpstr>
      <vt:lpstr>Calibri</vt:lpstr>
      <vt:lpstr>Cambria</vt:lpstr>
      <vt:lpstr>Segoe UI</vt:lpstr>
      <vt:lpstr>Times New Roman</vt:lpstr>
      <vt:lpstr>Wingdings</vt:lpstr>
      <vt:lpstr>Podkarpackie Theme</vt:lpstr>
      <vt:lpstr> Raport o stanie województwa podkarpackiego za 2020 r.  Władysław Ortyl Marszałek Województwa Podkarpackiego Ewa Draus Wicemarszałek Województwa Podkarpackiego   </vt:lpstr>
      <vt:lpstr>Główne elementy prezentacji</vt:lpstr>
      <vt:lpstr>Uwarunkowania opracowania Raportu o stanie województwa</vt:lpstr>
      <vt:lpstr>Uwarunkowania opracowania Raportu o stanie województwa </vt:lpstr>
      <vt:lpstr>Pozycja społeczno-gospodarcza Województwa Podkarpackiego</vt:lpstr>
      <vt:lpstr>Pozycja społeczno-gospodarcza Województwa Podkarpackiego </vt:lpstr>
      <vt:lpstr>Obszary aktywności Zarządu Województwa Podkarpackiego Realizacja polityk wojewódzkich </vt:lpstr>
      <vt:lpstr>Obszary aktywności Zarządu Województwa Podkarpackiego  Strategia rozwoju województwa – Podkarpackie 2030</vt:lpstr>
      <vt:lpstr>Obszary aktywności Zarządu Województwa Podkarpackiego</vt:lpstr>
      <vt:lpstr>Obszary aktywności Zarządu Województwa Podkarpackiego </vt:lpstr>
      <vt:lpstr>Najważniejsze przedsięwzięcia 2020 roku Przedsiębiorczość</vt:lpstr>
      <vt:lpstr>Najważniejsze przedsięwzięcia 2020 roku  Przedsiębiorczość</vt:lpstr>
      <vt:lpstr>Najważniejsze przedsięwzięcia 2020 roku Zdrowie</vt:lpstr>
      <vt:lpstr>Najważniejsze przedsięwzięcia 2020 roku Edukacja i kultura</vt:lpstr>
      <vt:lpstr>Najważniejsze przedsięwzięcia 2020 roku Transport </vt:lpstr>
      <vt:lpstr>Najważniejsze przedsięwzięcia 2020 roku  Transport </vt:lpstr>
      <vt:lpstr>Najważniejsze przedsięwzięcia 2020 roku Równoważenie procesów rozwojowych</vt:lpstr>
      <vt:lpstr>Najważniejsze przedsięwzięcia 2020 roku Współpraca międzynarodowa</vt:lpstr>
      <vt:lpstr>Najważniejsze przedsięwzięcia 2020 roku Współpraca samorządów</vt:lpstr>
      <vt:lpstr>Podkarpacka Tarcza Antykryzysowa</vt:lpstr>
      <vt:lpstr>Działania zaradcze w celu przeciwdziałania COVID – 19 Pomoc przedsiębiorcom</vt:lpstr>
      <vt:lpstr>Działania zaradcze w celu przeciwdziałania COVID – 19 Osłona miejsc pracy </vt:lpstr>
      <vt:lpstr>Działania zaradcze w celu przeciwdziałania COVID – 19 Wsparcie służby zdrowia</vt:lpstr>
      <vt:lpstr>Działania zaradcze w celu przeciwdziałania COVID – 19 Inne instrumenty finansowe</vt:lpstr>
      <vt:lpstr>REALIZACJA ZADAŃ INSTYTUCJI ZARZĄDZAJĄCEJ I INSTYTUCJI POŚREDNICZĄCEJ RPO WP na lata 2014-2020 </vt:lpstr>
      <vt:lpstr>REALIZACJA ZADAŃ INSTYTUCJI ZARZĄDZAJĄCEJ I INSTYTUCJI POŚREDNICZĄCEJ  RPO WP na lata 2014-2020 </vt:lpstr>
      <vt:lpstr>REALIZACJA ZADAŃ INSTYTUCJI ZARZĄDZAJĄCEJ I INSTYTUCJI POŚREDNICZĄCEJ Działania delegowane w ramach PROW i PO RYBY 2014-2020</vt:lpstr>
      <vt:lpstr> </vt:lpstr>
      <vt:lpstr>PRZYGOTOWANIA DO NOWEJ PERSPEKTYWY FINANSOWEJ UE Praca nad dokumentami programowymi</vt:lpstr>
      <vt:lpstr>PRZYGOTOWANIA DO NOWEJ PERSPEKTYWY FINANSOWEJ UE Potencjalne źródła finansowania </vt:lpstr>
      <vt:lpstr>PODSUMOWANIE</vt:lpstr>
      <vt:lpstr>Dziękujemy za uwagę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</dc:creator>
  <cp:lastModifiedBy>Wojturski Konrad</cp:lastModifiedBy>
  <cp:revision>639</cp:revision>
  <cp:lastPrinted>2021-06-28T05:13:30Z</cp:lastPrinted>
  <dcterms:created xsi:type="dcterms:W3CDTF">2018-08-06T07:36:18Z</dcterms:created>
  <dcterms:modified xsi:type="dcterms:W3CDTF">2021-06-30T10:10:55Z</dcterms:modified>
</cp:coreProperties>
</file>